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3"/>
  </p:notesMasterIdLst>
  <p:handoutMasterIdLst>
    <p:handoutMasterId r:id="rId54"/>
  </p:handoutMasterIdLst>
  <p:sldIdLst>
    <p:sldId id="2145706637" r:id="rId5"/>
    <p:sldId id="2145706706" r:id="rId6"/>
    <p:sldId id="2145706707" r:id="rId7"/>
    <p:sldId id="2145706661" r:id="rId8"/>
    <p:sldId id="2145706717" r:id="rId9"/>
    <p:sldId id="2145706718" r:id="rId10"/>
    <p:sldId id="2145706719" r:id="rId11"/>
    <p:sldId id="2145706720" r:id="rId12"/>
    <p:sldId id="2145706721" r:id="rId13"/>
    <p:sldId id="2145706722" r:id="rId14"/>
    <p:sldId id="2145706724" r:id="rId15"/>
    <p:sldId id="2145706723" r:id="rId16"/>
    <p:sldId id="2145706725" r:id="rId17"/>
    <p:sldId id="2145706716" r:id="rId18"/>
    <p:sldId id="2145706703" r:id="rId19"/>
    <p:sldId id="2145706688" r:id="rId20"/>
    <p:sldId id="2145706726" r:id="rId21"/>
    <p:sldId id="2145706753" r:id="rId22"/>
    <p:sldId id="2145706727" r:id="rId23"/>
    <p:sldId id="2145706728" r:id="rId24"/>
    <p:sldId id="2145706729" r:id="rId25"/>
    <p:sldId id="2145706730" r:id="rId26"/>
    <p:sldId id="2145706689" r:id="rId27"/>
    <p:sldId id="2145706732" r:id="rId28"/>
    <p:sldId id="2145706754" r:id="rId29"/>
    <p:sldId id="2145706733" r:id="rId30"/>
    <p:sldId id="2145706734" r:id="rId31"/>
    <p:sldId id="2145706735" r:id="rId32"/>
    <p:sldId id="2145706736" r:id="rId33"/>
    <p:sldId id="2145706737" r:id="rId34"/>
    <p:sldId id="2145706738" r:id="rId35"/>
    <p:sldId id="2145706739" r:id="rId36"/>
    <p:sldId id="2145706740" r:id="rId37"/>
    <p:sldId id="2145706690" r:id="rId38"/>
    <p:sldId id="2145706741" r:id="rId39"/>
    <p:sldId id="2145706742" r:id="rId40"/>
    <p:sldId id="2145706743" r:id="rId41"/>
    <p:sldId id="2145706694" r:id="rId42"/>
    <p:sldId id="2145706744" r:id="rId43"/>
    <p:sldId id="2145706745" r:id="rId44"/>
    <p:sldId id="2145706746" r:id="rId45"/>
    <p:sldId id="2145706698" r:id="rId46"/>
    <p:sldId id="2145706747" r:id="rId47"/>
    <p:sldId id="2145706749" r:id="rId48"/>
    <p:sldId id="2145706702" r:id="rId49"/>
    <p:sldId id="2145706748" r:id="rId50"/>
    <p:sldId id="2145706750" r:id="rId51"/>
    <p:sldId id="2145706752" r:id="rId52"/>
  </p:sldIdLst>
  <p:sldSz cx="12192000" cy="6858000"/>
  <p:notesSz cx="10234613" cy="7104063"/>
  <p:custDataLst>
    <p:tags r:id="rId5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706"/>
          </p14:sldIdLst>
        </p14:section>
        <p14:section name="01 Executive Summary" id="{40C38458-3B6B-447C-8E2F-CA87C9771756}">
          <p14:sldIdLst>
            <p14:sldId id="2145706707"/>
          </p14:sldIdLst>
        </p14:section>
        <p14:section name="02 Introduction" id="{2A2E4EBB-43FD-493A-BA90-302283736CEF}">
          <p14:sldIdLst>
            <p14:sldId id="2145706661"/>
          </p14:sldIdLst>
        </p14:section>
        <p14:section name="03 Methodology" id="{C297DFD6-C800-4BD1-8587-0C3AA048A953}">
          <p14:sldIdLst>
            <p14:sldId id="2145706717"/>
            <p14:sldId id="2145706718"/>
            <p14:sldId id="2145706719"/>
            <p14:sldId id="2145706720"/>
            <p14:sldId id="2145706721"/>
            <p14:sldId id="2145706722"/>
            <p14:sldId id="2145706724"/>
            <p14:sldId id="2145706723"/>
            <p14:sldId id="2145706725"/>
            <p14:sldId id="2145706716"/>
          </p14:sldIdLst>
        </p14:section>
        <p14:section name="04 Results" id="{7EB43C17-7B95-40CC-B07E-ACE53397B75A}">
          <p14:sldIdLst>
            <p14:sldId id="2145706703"/>
            <p14:sldId id="2145706688"/>
            <p14:sldId id="2145706726"/>
            <p14:sldId id="2145706753"/>
            <p14:sldId id="2145706727"/>
            <p14:sldId id="2145706728"/>
            <p14:sldId id="2145706729"/>
            <p14:sldId id="2145706730"/>
            <p14:sldId id="2145706689"/>
            <p14:sldId id="2145706732"/>
            <p14:sldId id="2145706754"/>
            <p14:sldId id="2145706733"/>
            <p14:sldId id="2145706734"/>
            <p14:sldId id="2145706735"/>
            <p14:sldId id="2145706736"/>
            <p14:sldId id="2145706737"/>
            <p14:sldId id="2145706738"/>
            <p14:sldId id="2145706739"/>
            <p14:sldId id="2145706740"/>
            <p14:sldId id="2145706690"/>
            <p14:sldId id="2145706741"/>
            <p14:sldId id="2145706742"/>
            <p14:sldId id="2145706743"/>
            <p14:sldId id="2145706694"/>
            <p14:sldId id="2145706744"/>
            <p14:sldId id="2145706745"/>
            <p14:sldId id="2145706746"/>
            <p14:sldId id="2145706698"/>
            <p14:sldId id="2145706747"/>
            <p14:sldId id="2145706749"/>
          </p14:sldIdLst>
        </p14:section>
        <p14:section name="05 Conclusions" id="{5CF66A29-A6D5-466D-843F-754F7392E497}">
          <p14:sldIdLst>
            <p14:sldId id="2145706702"/>
            <p14:sldId id="2145706748"/>
          </p14:sldIdLst>
        </p14:section>
        <p14:section name="06 Appendix" id="{F3055773-E776-427D-86F7-B157A60B85D7}">
          <p14:sldIdLst>
            <p14:sldId id="2145706750"/>
            <p14:sldId id="2145706752"/>
          </p14:sldIdLst>
        </p14:section>
      </p14:sectionLst>
    </p:ext>
    <p:ext uri="{EFAFB233-063F-42B5-8137-9DF3F51BA10A}">
      <p15:sldGuideLst xmlns:p15="http://schemas.microsoft.com/office/powerpoint/2012/main" xmlns="">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7015" autoAdjust="0"/>
  </p:normalViewPr>
  <p:slideViewPr>
    <p:cSldViewPr snapToObjects="1">
      <p:cViewPr>
        <p:scale>
          <a:sx n="66" d="100"/>
          <a:sy n="66" d="100"/>
        </p:scale>
        <p:origin x="-900" y="-270"/>
      </p:cViewPr>
      <p:guideLst>
        <p:guide orient="horz" pos="2341"/>
        <p:guide pos="3840"/>
      </p:guideLst>
    </p:cSldViewPr>
  </p:slideViewPr>
  <p:outlineViewPr>
    <p:cViewPr>
      <p:scale>
        <a:sx n="33" d="100"/>
        <a:sy n="33" d="100"/>
      </p:scale>
      <p:origin x="48"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50" d="100"/>
          <a:sy n="50" d="100"/>
        </p:scale>
        <p:origin x="-2982" y="-96"/>
      </p:cViewPr>
      <p:guideLst>
        <p:guide orient="horz" pos="2237"/>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2" y="0"/>
            <a:ext cx="4434999" cy="356437"/>
          </a:xfrm>
          <a:prstGeom prst="rect">
            <a:avLst/>
          </a:prstGeom>
        </p:spPr>
        <p:txBody>
          <a:bodyPr vert="horz" lIns="99066" tIns="49533" rIns="99066" bIns="49533" rtlCol="0"/>
          <a:lstStyle>
            <a:lvl1pPr algn="l">
              <a:defRPr sz="1300"/>
            </a:lvl1pPr>
          </a:lstStyle>
          <a:p>
            <a:endParaRPr lang="pt-PT" sz="100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5797246" y="0"/>
            <a:ext cx="4434999" cy="356437"/>
          </a:xfrm>
          <a:prstGeom prst="rect">
            <a:avLst/>
          </a:prstGeom>
        </p:spPr>
        <p:txBody>
          <a:bodyPr vert="horz" lIns="99066" tIns="49533" rIns="99066" bIns="49533" rtlCol="0"/>
          <a:lstStyle>
            <a:lvl1pPr algn="r">
              <a:defRPr sz="1300"/>
            </a:lvl1pPr>
          </a:lstStyle>
          <a:p>
            <a:fld id="{86C988DC-9DE3-4390-97AB-D61B85DACE57}" type="datetimeFigureOut">
              <a:rPr lang="pt-PT" sz="1000"/>
              <a:pPr/>
              <a:t>16/05/2022</a:t>
            </a:fld>
            <a:endParaRPr lang="pt-PT" sz="10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2" y="6747629"/>
            <a:ext cx="4434999" cy="356436"/>
          </a:xfrm>
          <a:prstGeom prst="rect">
            <a:avLst/>
          </a:prstGeom>
        </p:spPr>
        <p:txBody>
          <a:bodyPr vert="horz" lIns="99066" tIns="49533" rIns="99066" bIns="49533" rtlCol="0" anchor="b"/>
          <a:lstStyle>
            <a:lvl1pPr algn="l">
              <a:defRPr sz="1300"/>
            </a:lvl1pPr>
          </a:lstStyle>
          <a:p>
            <a:endParaRPr lang="pt-PT" sz="10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5797246" y="6747629"/>
            <a:ext cx="4434999" cy="356436"/>
          </a:xfrm>
          <a:prstGeom prst="rect">
            <a:avLst/>
          </a:prstGeom>
        </p:spPr>
        <p:txBody>
          <a:bodyPr vert="horz" lIns="99066" tIns="49533" rIns="99066" bIns="49533" rtlCol="0" anchor="b"/>
          <a:lstStyle>
            <a:lvl1pPr algn="r">
              <a:defRPr sz="1300"/>
            </a:lvl1pPr>
          </a:lstStyle>
          <a:p>
            <a:fld id="{2F190BF9-40D8-49B5-87EF-599BB2C7EE93}" type="slidenum">
              <a:rPr lang="pt-PT" sz="1000"/>
              <a:pPr/>
              <a:t>‹N°›</a:t>
            </a:fld>
            <a:endParaRPr lang="pt-PT" sz="10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2" y="0"/>
            <a:ext cx="4434999" cy="356437"/>
          </a:xfrm>
          <a:prstGeom prst="rect">
            <a:avLst/>
          </a:prstGeom>
        </p:spPr>
        <p:txBody>
          <a:bodyPr vert="horz" lIns="99066" tIns="49533" rIns="99066" bIns="49533" rtlCol="0"/>
          <a:lstStyle>
            <a:lvl1pPr algn="l">
              <a:defRPr sz="1000"/>
            </a:lvl1pPr>
          </a:lstStyle>
          <a:p>
            <a:endParaRPr lang="pt-BR"/>
          </a:p>
        </p:txBody>
      </p:sp>
      <p:sp>
        <p:nvSpPr>
          <p:cNvPr id="3" name="Marcador de Posição da Data 2"/>
          <p:cNvSpPr>
            <a:spLocks noGrp="1"/>
          </p:cNvSpPr>
          <p:nvPr>
            <p:ph type="dt" idx="1"/>
          </p:nvPr>
        </p:nvSpPr>
        <p:spPr>
          <a:xfrm>
            <a:off x="5797246" y="0"/>
            <a:ext cx="4434999" cy="356437"/>
          </a:xfrm>
          <a:prstGeom prst="rect">
            <a:avLst/>
          </a:prstGeom>
        </p:spPr>
        <p:txBody>
          <a:bodyPr vert="horz" lIns="99066" tIns="49533" rIns="99066" bIns="49533" rtlCol="0"/>
          <a:lstStyle>
            <a:lvl1pPr algn="r">
              <a:defRPr sz="1000"/>
            </a:lvl1pPr>
          </a:lstStyle>
          <a:p>
            <a:fld id="{0835B8F7-DAC4-4931-8AED-4356A8B2FD64}" type="datetimeFigureOut">
              <a:rPr lang="pt-BR" smtClean="0"/>
              <a:pPr/>
              <a:t>16/05/2022</a:t>
            </a:fld>
            <a:endParaRPr lang="pt-BR"/>
          </a:p>
        </p:txBody>
      </p:sp>
      <p:sp>
        <p:nvSpPr>
          <p:cNvPr id="4" name="Marcador de Posição da Imagem do Diapositivo 3"/>
          <p:cNvSpPr>
            <a:spLocks noGrp="1" noRot="1" noChangeAspect="1"/>
          </p:cNvSpPr>
          <p:nvPr>
            <p:ph type="sldImg" idx="2"/>
          </p:nvPr>
        </p:nvSpPr>
        <p:spPr>
          <a:xfrm>
            <a:off x="2984500" y="887413"/>
            <a:ext cx="4265613" cy="2398712"/>
          </a:xfrm>
          <a:prstGeom prst="rect">
            <a:avLst/>
          </a:prstGeom>
          <a:noFill/>
          <a:ln w="12700">
            <a:solidFill>
              <a:prstClr val="black"/>
            </a:solidFill>
          </a:ln>
        </p:spPr>
        <p:txBody>
          <a:bodyPr vert="horz" lIns="99066" tIns="49533" rIns="99066" bIns="49533" rtlCol="0" anchor="ctr"/>
          <a:lstStyle/>
          <a:p>
            <a:endParaRPr lang="pt-BR"/>
          </a:p>
        </p:txBody>
      </p:sp>
      <p:sp>
        <p:nvSpPr>
          <p:cNvPr id="5" name="Marcador de Posição de Notas 4"/>
          <p:cNvSpPr>
            <a:spLocks noGrp="1"/>
          </p:cNvSpPr>
          <p:nvPr>
            <p:ph type="body" sz="quarter" idx="3"/>
          </p:nvPr>
        </p:nvSpPr>
        <p:spPr>
          <a:xfrm>
            <a:off x="1023462" y="3418831"/>
            <a:ext cx="8187690" cy="2797225"/>
          </a:xfrm>
          <a:prstGeom prst="rect">
            <a:avLst/>
          </a:prstGeom>
        </p:spPr>
        <p:txBody>
          <a:bodyPr vert="horz" lIns="99066" tIns="49533" rIns="99066" bIns="49533" rtlCol="0"/>
          <a:lstStyle/>
          <a:p>
            <a:pPr lvl="0"/>
            <a:r>
              <a:rPr lang="pt-PT"/>
              <a:t>Insert comments</a:t>
            </a:r>
            <a:endParaRPr lang="pt-BR"/>
          </a:p>
        </p:txBody>
      </p:sp>
      <p:sp>
        <p:nvSpPr>
          <p:cNvPr id="6" name="Marcador de Posição do Rodapé 5"/>
          <p:cNvSpPr>
            <a:spLocks noGrp="1"/>
          </p:cNvSpPr>
          <p:nvPr>
            <p:ph type="ftr" sz="quarter" idx="4"/>
          </p:nvPr>
        </p:nvSpPr>
        <p:spPr>
          <a:xfrm>
            <a:off x="2" y="6747629"/>
            <a:ext cx="4434999" cy="356436"/>
          </a:xfrm>
          <a:prstGeom prst="rect">
            <a:avLst/>
          </a:prstGeom>
        </p:spPr>
        <p:txBody>
          <a:bodyPr vert="horz" lIns="99066" tIns="49533" rIns="99066" bIns="49533" rtlCol="0" anchor="b"/>
          <a:lstStyle>
            <a:lvl1pPr algn="l">
              <a:defRPr sz="1000"/>
            </a:lvl1pPr>
          </a:lstStyle>
          <a:p>
            <a:endParaRPr lang="pt-BR"/>
          </a:p>
        </p:txBody>
      </p:sp>
      <p:sp>
        <p:nvSpPr>
          <p:cNvPr id="7" name="Marcador de Posição do Número do Diapositivo 6"/>
          <p:cNvSpPr>
            <a:spLocks noGrp="1"/>
          </p:cNvSpPr>
          <p:nvPr>
            <p:ph type="sldNum" sz="quarter" idx="5"/>
          </p:nvPr>
        </p:nvSpPr>
        <p:spPr>
          <a:xfrm>
            <a:off x="5797246" y="6747629"/>
            <a:ext cx="4434999" cy="356436"/>
          </a:xfrm>
          <a:prstGeom prst="rect">
            <a:avLst/>
          </a:prstGeom>
        </p:spPr>
        <p:txBody>
          <a:bodyPr vert="horz" lIns="99066" tIns="49533" rIns="99066" bIns="49533" rtlCol="0" anchor="b"/>
          <a:lstStyle>
            <a:lvl1pPr algn="r">
              <a:defRPr sz="10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86088" y="887413"/>
            <a:ext cx="4262437" cy="23987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2" y="2339009"/>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4" y="4242576"/>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4"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4"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8"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8"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70"/>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6" y="4079993"/>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6"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4" y="3332370"/>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4" y="4079993"/>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4"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2" y="3332370"/>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2" y="4079993"/>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4" y="1447802"/>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4" y="2264961"/>
            <a:ext cx="11329986"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4" y="3772802"/>
            <a:ext cx="11329986"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4" y="1825081"/>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mod="1">
    <p:ext uri="{DCECCB84-F9BA-43D5-87BE-67443E8EF086}">
      <p15:sldGuideLst xmlns:p15="http://schemas.microsoft.com/office/powerpoint/2012/main" xmlns=""/>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2" y="-1184328"/>
            <a:ext cx="10604299" cy="7497656"/>
          </a:xfrm>
          <a:prstGeom prst="rect">
            <a:avLst/>
          </a:prstGeom>
        </p:spPr>
      </p:pic>
      <p:sp>
        <p:nvSpPr>
          <p:cNvPr id="23" name="Rectangle 22"/>
          <p:cNvSpPr/>
          <p:nvPr/>
        </p:nvSpPr>
        <p:spPr>
          <a:xfrm>
            <a:off x="426720" y="5810190"/>
            <a:ext cx="3293017"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2"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81"/>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81"/>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5"/>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6"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3" y="2540959"/>
            <a:ext cx="2219961"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3" y="5301208"/>
            <a:ext cx="4345177"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2" y="2293131"/>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2" y="4561385"/>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mod="1">
    <p:ext uri="{DCECCB84-F9BA-43D5-87BE-67443E8EF086}">
      <p15:sldGuideLst xmlns:p15="http://schemas.microsoft.com/office/powerpoint/2012/main" xmlns=""/>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5"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5" y="1562180"/>
            <a:ext cx="9702386" cy="6043284"/>
          </a:xfrm>
          <a:prstGeom prst="rect">
            <a:avLst/>
          </a:prstGeom>
        </p:spPr>
      </p:pic>
      <p:sp>
        <p:nvSpPr>
          <p:cNvPr id="57" name="Rectangle 56"/>
          <p:cNvSpPr/>
          <p:nvPr/>
        </p:nvSpPr>
        <p:spPr>
          <a:xfrm>
            <a:off x="426721"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6" y="5383764"/>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6" y="5383764"/>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5" y="5214284"/>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1" y="1066914"/>
            <a:ext cx="2219961"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7"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2" y="2847129"/>
            <a:ext cx="11386134" cy="1661993"/>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2" y="4561385"/>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4"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8" y="711498"/>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4" y="1040486"/>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3" y="518016"/>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8" y="265607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4" y="2996223"/>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3" y="2563383"/>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8" y="478039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4" y="5107843"/>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3" y="464726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5"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3"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4" y="1327152"/>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3"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4" y="1327152"/>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3"/>
            <a:ext cx="5600702"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2"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4" y="1327153"/>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20"/>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2"/>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4" y="1327152"/>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xmlns="" id="{B1133F59-1301-4D8F-A396-71B6A669F37A}"/>
              </a:ext>
            </a:extLst>
          </p:cNvPr>
          <p:cNvSpPr/>
          <p:nvPr userDrawn="1"/>
        </p:nvSpPr>
        <p:spPr>
          <a:xfrm>
            <a:off x="404814"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9"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9"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MedElkhalil/10.Applied-Data-Science-Capstone"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5.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7.xml"/><Relationship Id="rId2" Type="http://schemas.openxmlformats.org/officeDocument/2006/relationships/tags" Target="../tags/tag3.xml"/><Relationship Id="rId16" Type="http://schemas.openxmlformats.org/officeDocument/2006/relationships/slide" Target="slide16.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 Target="slide17.xml"/><Relationship Id="rId10" Type="http://schemas.openxmlformats.org/officeDocument/2006/relationships/tags" Target="../tags/tag11.xml"/><Relationship Id="rId19" Type="http://schemas.openxmlformats.org/officeDocument/2006/relationships/slide" Target="slide3.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xmlns=""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xmlns="" id="{1F97F49A-2076-4D7A-8093-50A211BBE413}"/>
              </a:ext>
            </a:extLst>
          </p:cNvPr>
          <p:cNvSpPr>
            <a:spLocks noGrp="1"/>
          </p:cNvSpPr>
          <p:nvPr>
            <p:ph type="ctrTitle"/>
          </p:nvPr>
        </p:nvSpPr>
        <p:spPr>
          <a:xfrm>
            <a:off x="322897" y="4082649"/>
            <a:ext cx="10947771" cy="332399"/>
          </a:xfrm>
        </p:spPr>
        <p:txBody>
          <a:bodyPr/>
          <a:lstStyle/>
          <a:p>
            <a:r>
              <a:rPr lang="en-GB" sz="2400" dirty="0">
                <a:solidFill>
                  <a:srgbClr val="FF8E12"/>
                </a:solidFill>
              </a:rPr>
              <a:t>IBM Data Science Capstone Project</a:t>
            </a:r>
            <a:endParaRPr lang="en-US" sz="2400" dirty="0">
              <a:solidFill>
                <a:srgbClr val="FF8E12"/>
              </a:solidFill>
            </a:endParaRPr>
          </a:p>
        </p:txBody>
      </p:sp>
      <p:sp>
        <p:nvSpPr>
          <p:cNvPr id="4" name="Subtitle 3">
            <a:extLst>
              <a:ext uri="{FF2B5EF4-FFF2-40B4-BE49-F238E27FC236}">
                <a16:creationId xmlns:a16="http://schemas.microsoft.com/office/drawing/2014/main" xmlns="" id="{950674C3-7EDD-4667-823F-2182E9DDAA37}"/>
              </a:ext>
            </a:extLst>
          </p:cNvPr>
          <p:cNvSpPr>
            <a:spLocks noGrp="1"/>
          </p:cNvSpPr>
          <p:nvPr>
            <p:ph type="subTitle" idx="1"/>
          </p:nvPr>
        </p:nvSpPr>
        <p:spPr>
          <a:xfrm>
            <a:off x="404812" y="4561383"/>
            <a:ext cx="11386134" cy="1077218"/>
          </a:xfrm>
        </p:spPr>
        <p:txBody>
          <a:bodyPr/>
          <a:lstStyle/>
          <a:p>
            <a:r>
              <a:rPr lang="en-US" dirty="0" smtClean="0">
                <a:solidFill>
                  <a:srgbClr val="FF8E12"/>
                </a:solidFill>
              </a:rPr>
              <a:t>By : Mohammed </a:t>
            </a:r>
            <a:r>
              <a:rPr lang="en-US" dirty="0" err="1" smtClean="0">
                <a:solidFill>
                  <a:srgbClr val="FF8E12"/>
                </a:solidFill>
              </a:rPr>
              <a:t>Elkhalil</a:t>
            </a:r>
            <a:r>
              <a:rPr lang="en-US" dirty="0" smtClean="0">
                <a:solidFill>
                  <a:srgbClr val="FF8E12"/>
                </a:solidFill>
              </a:rPr>
              <a:t> </a:t>
            </a:r>
            <a:r>
              <a:rPr lang="en-US" dirty="0" err="1" smtClean="0">
                <a:solidFill>
                  <a:srgbClr val="FF8E12"/>
                </a:solidFill>
              </a:rPr>
              <a:t>Berrezzoug</a:t>
            </a:r>
            <a:endParaRPr lang="en-US" dirty="0" smtClean="0">
              <a:solidFill>
                <a:srgbClr val="FF8E12"/>
              </a:solidFill>
            </a:endParaRPr>
          </a:p>
          <a:p>
            <a:r>
              <a:rPr lang="en-US" dirty="0">
                <a:solidFill>
                  <a:srgbClr val="FF8E12"/>
                </a:solidFill>
                <a:hlinkClick r:id="rId3"/>
              </a:rPr>
              <a:t>https://</a:t>
            </a:r>
            <a:r>
              <a:rPr lang="en-US" dirty="0" smtClean="0">
                <a:solidFill>
                  <a:srgbClr val="FF8E12"/>
                </a:solidFill>
                <a:hlinkClick r:id="rId3"/>
              </a:rPr>
              <a:t>github.com/MedElkhalil/10.Applied-Data-Science-Capstone</a:t>
            </a:r>
            <a:endParaRPr lang="en-US" dirty="0" smtClean="0">
              <a:solidFill>
                <a:srgbClr val="FF8E12"/>
              </a:solidFill>
            </a:endParaRPr>
          </a:p>
          <a:p>
            <a:r>
              <a:rPr lang="en-US" dirty="0" smtClean="0">
                <a:solidFill>
                  <a:srgbClr val="FF8E12"/>
                </a:solidFill>
              </a:rPr>
              <a:t>16 May 2022</a:t>
            </a:r>
            <a:endParaRPr lang="en-US" dirty="0">
              <a:solidFill>
                <a:srgbClr val="FF8E12"/>
              </a:solidFill>
            </a:endParaRPr>
          </a:p>
        </p:txBody>
      </p:sp>
      <p:sp>
        <p:nvSpPr>
          <p:cNvPr id="5" name="Rectangle 4"/>
          <p:cNvSpPr/>
          <p:nvPr/>
        </p:nvSpPr>
        <p:spPr>
          <a:xfrm>
            <a:off x="889167" y="2060850"/>
            <a:ext cx="10510826" cy="830997"/>
          </a:xfrm>
          <a:prstGeom prst="rect">
            <a:avLst/>
          </a:prstGeom>
        </p:spPr>
        <p:txBody>
          <a:bodyPr wrap="none">
            <a:spAutoFit/>
          </a:bodyPr>
          <a:lstStyle/>
          <a:p>
            <a:r>
              <a:rPr lang="en-US" sz="4800" b="1" i="1" dirty="0">
                <a:solidFill>
                  <a:schemeClr val="bg1"/>
                </a:solidFill>
              </a:rPr>
              <a:t>Space X Falcon 9 Landing Analysis</a:t>
            </a:r>
          </a:p>
        </p:txBody>
      </p:sp>
    </p:spTree>
    <p:extLst>
      <p:ext uri="{BB962C8B-B14F-4D97-AF65-F5344CB8AC3E}">
        <p14:creationId xmlns:p14="http://schemas.microsoft.com/office/powerpoint/2010/main" val="605199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380435"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dirty="0">
                <a:ln>
                  <a:noFill/>
                </a:ln>
                <a:solidFill>
                  <a:schemeClr val="bg1"/>
                </a:solidFill>
                <a:effectLst/>
                <a:uLnTx/>
                <a:uFillTx/>
                <a:latin typeface="+mj-lt"/>
                <a:ea typeface="+mj-ea"/>
                <a:cs typeface="+mj-cs"/>
              </a:defRPr>
            </a:lvl1pPr>
          </a:lstStyle>
          <a:p>
            <a:r>
              <a:rPr lang="en-GB" dirty="0"/>
              <a:t>Exploratory data analysis (</a:t>
            </a:r>
            <a:r>
              <a:rPr lang="en-GB" dirty="0" err="1"/>
              <a:t>eda</a:t>
            </a:r>
            <a:r>
              <a:rPr lang="en-GB" dirty="0"/>
              <a:t>) – visualization</a:t>
            </a:r>
          </a:p>
        </p:txBody>
      </p:sp>
      <p:sp>
        <p:nvSpPr>
          <p:cNvPr id="3" name="Text Placeholder 4">
            <a:extLst>
              <a:ext uri="{FF2B5EF4-FFF2-40B4-BE49-F238E27FC236}">
                <a16:creationId xmlns:a16="http://schemas.microsoft.com/office/drawing/2014/main" xmlns="" id="{7453AA93-4A89-4C9E-AF21-6B1D837B5CDA}"/>
              </a:ext>
            </a:extLst>
          </p:cNvPr>
          <p:cNvSpPr txBox="1">
            <a:spLocks/>
          </p:cNvSpPr>
          <p:nvPr/>
        </p:nvSpPr>
        <p:spPr>
          <a:xfrm>
            <a:off x="404814" y="1327151"/>
            <a:ext cx="3456432" cy="837826"/>
          </a:xfrm>
          <a:prstGeom prst="rect">
            <a:avLst/>
          </a:prstGeom>
        </p:spPr>
        <p:txBody>
          <a:bodyPr vert="horz" lIns="0" tIns="0" rIns="0" bIns="0" rtlCol="0" anchor="ctr" anchorCtr="0">
            <a:noAutofit/>
          </a:bodyPr>
          <a:lstStyle>
            <a:lvl1pPr indent="0" algn="ctr">
              <a:lnSpc>
                <a:spcPct val="100000"/>
              </a:lnSpc>
              <a:spcBef>
                <a:spcPts val="0"/>
              </a:spcBef>
              <a:spcAft>
                <a:spcPts val="600"/>
              </a:spcAft>
              <a:buFont typeface="Arial" panose="020B0604020202020204" pitchFamily="34" charset="0"/>
              <a:buNone/>
              <a:defRPr lang="en-US" sz="1600" b="0" baseline="0" dirty="0">
                <a:solidFill>
                  <a:schemeClr val="accent2"/>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SCATTER CHARTS</a:t>
            </a:r>
          </a:p>
        </p:txBody>
      </p:sp>
      <p:sp>
        <p:nvSpPr>
          <p:cNvPr id="4" name="Text Placeholder 2">
            <a:extLst>
              <a:ext uri="{FF2B5EF4-FFF2-40B4-BE49-F238E27FC236}">
                <a16:creationId xmlns:a16="http://schemas.microsoft.com/office/drawing/2014/main" xmlns="" id="{E6EB4016-53BF-47E2-8C18-4CAA9DE4C1F2}"/>
              </a:ext>
            </a:extLst>
          </p:cNvPr>
          <p:cNvSpPr txBox="1">
            <a:spLocks/>
          </p:cNvSpPr>
          <p:nvPr/>
        </p:nvSpPr>
        <p:spPr>
          <a:xfrm>
            <a:off x="404814" y="2205319"/>
            <a:ext cx="3456432" cy="4076234"/>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14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sz="1400" baseline="0"/>
            </a:lvl2pPr>
            <a:lvl3pPr marL="361950" indent="-184150">
              <a:lnSpc>
                <a:spcPct val="100000"/>
              </a:lnSpc>
              <a:spcBef>
                <a:spcPts val="0"/>
              </a:spcBef>
              <a:spcAft>
                <a:spcPts val="600"/>
              </a:spcAft>
              <a:buClr>
                <a:schemeClr val="accent2"/>
              </a:buClr>
              <a:buFont typeface="Arial" panose="020B0604020202020204" pitchFamily="34" charset="0"/>
              <a:buChar char="•"/>
              <a:defRPr sz="1400" baseline="0"/>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Scatter charts were produced to visualize the relationships between:</a:t>
            </a:r>
          </a:p>
          <a:p>
            <a:r>
              <a:rPr lang="en-US" dirty="0"/>
              <a:t>Flight Number and Launch Site </a:t>
            </a:r>
          </a:p>
          <a:p>
            <a:r>
              <a:rPr lang="en-US" dirty="0"/>
              <a:t>Payload and Launch Site </a:t>
            </a:r>
          </a:p>
          <a:p>
            <a:r>
              <a:rPr lang="en-US" dirty="0"/>
              <a:t>Orbit Type and Flight Number </a:t>
            </a:r>
          </a:p>
          <a:p>
            <a:r>
              <a:rPr lang="en-US" dirty="0"/>
              <a:t>Payload and Orbit Type </a:t>
            </a:r>
          </a:p>
          <a:p>
            <a:endParaRPr lang="en-US" dirty="0"/>
          </a:p>
          <a:p>
            <a:endParaRPr lang="en-US" dirty="0"/>
          </a:p>
          <a:p>
            <a:endParaRPr lang="en-US" dirty="0"/>
          </a:p>
          <a:p>
            <a:endParaRPr lang="en-US" dirty="0"/>
          </a:p>
        </p:txBody>
      </p:sp>
      <p:sp>
        <p:nvSpPr>
          <p:cNvPr id="5" name="Text Placeholder 6">
            <a:extLst>
              <a:ext uri="{FF2B5EF4-FFF2-40B4-BE49-F238E27FC236}">
                <a16:creationId xmlns:a16="http://schemas.microsoft.com/office/drawing/2014/main" xmlns="" id="{0797E5C3-0229-4F4A-91A8-A5E22C113085}"/>
              </a:ext>
            </a:extLst>
          </p:cNvPr>
          <p:cNvSpPr txBox="1">
            <a:spLocks/>
          </p:cNvSpPr>
          <p:nvPr/>
        </p:nvSpPr>
        <p:spPr>
          <a:xfrm>
            <a:off x="4371048" y="1327150"/>
            <a:ext cx="3456432" cy="837826"/>
          </a:xfrm>
          <a:prstGeom prst="rect">
            <a:avLst/>
          </a:prstGeom>
        </p:spPr>
        <p:txBody>
          <a:bodyPr vert="horz" lIns="0" tIns="0" rIns="0" bIns="0" rtlCol="0" anchor="ctr" anchorCtr="0">
            <a:noAutofit/>
          </a:bodyPr>
          <a:lstStyle>
            <a:defPPr>
              <a:defRPr lang="pt-PT"/>
            </a:defPPr>
            <a:lvl1pPr indent="0" algn="ctr">
              <a:lnSpc>
                <a:spcPct val="100000"/>
              </a:lnSpc>
              <a:spcBef>
                <a:spcPts val="0"/>
              </a:spcBef>
              <a:spcAft>
                <a:spcPts val="600"/>
              </a:spcAft>
              <a:buFont typeface="Arial" panose="020B0604020202020204" pitchFamily="34" charset="0"/>
              <a:buNone/>
              <a:defRPr sz="1600" b="0" baseline="0">
                <a:solidFill>
                  <a:schemeClr val="accent2"/>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BAR CHART</a:t>
            </a:r>
          </a:p>
        </p:txBody>
      </p:sp>
      <p:sp>
        <p:nvSpPr>
          <p:cNvPr id="6" name="Text Placeholder 5">
            <a:extLst>
              <a:ext uri="{FF2B5EF4-FFF2-40B4-BE49-F238E27FC236}">
                <a16:creationId xmlns:a16="http://schemas.microsoft.com/office/drawing/2014/main" xmlns="" id="{241B1CCC-E4DB-4CD3-880A-2212EC6056C8}"/>
              </a:ext>
            </a:extLst>
          </p:cNvPr>
          <p:cNvSpPr txBox="1">
            <a:spLocks/>
          </p:cNvSpPr>
          <p:nvPr/>
        </p:nvSpPr>
        <p:spPr>
          <a:xfrm>
            <a:off x="4371048" y="2205319"/>
            <a:ext cx="3456432" cy="4076234"/>
          </a:xfrm>
          <a:prstGeom prst="rect">
            <a:avLst/>
          </a:prstGeom>
        </p:spPr>
        <p:txBody>
          <a:bodyPr vert="horz" lIns="0" tIns="0" rIns="0" bIns="0" rtlCol="0">
            <a:noAutofit/>
          </a:bodyPr>
          <a:lstStyle>
            <a:defPPr>
              <a:defRPr lang="pt-PT"/>
            </a:defPPr>
            <a:lvl1pPr indent="0">
              <a:lnSpc>
                <a:spcPct val="100000"/>
              </a:lnSpc>
              <a:spcBef>
                <a:spcPts val="0"/>
              </a:spcBef>
              <a:spcAft>
                <a:spcPts val="600"/>
              </a:spcAft>
              <a:buFont typeface="Arial" panose="020B0604020202020204" pitchFamily="34" charset="0"/>
              <a:buNone/>
              <a:defRPr sz="14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sz="1400" baseline="0"/>
            </a:lvl2pPr>
            <a:lvl3pPr marL="361950" indent="-184150">
              <a:lnSpc>
                <a:spcPct val="100000"/>
              </a:lnSpc>
              <a:spcBef>
                <a:spcPts val="0"/>
              </a:spcBef>
              <a:spcAft>
                <a:spcPts val="600"/>
              </a:spcAft>
              <a:buClr>
                <a:schemeClr val="accent2"/>
              </a:buClr>
              <a:buFont typeface="Arial" panose="020B0604020202020204" pitchFamily="34" charset="0"/>
              <a:buChar char="•"/>
              <a:defRPr sz="1400" baseline="0"/>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A bar chart was produced to visualize the relationship between:</a:t>
            </a:r>
          </a:p>
          <a:p>
            <a:r>
              <a:rPr lang="en-GB" dirty="0"/>
              <a:t>Success Rate and Orbit Type </a:t>
            </a:r>
          </a:p>
          <a:p>
            <a:endParaRPr lang="en-GB" dirty="0"/>
          </a:p>
          <a:p>
            <a:endParaRPr lang="en-GB" dirty="0"/>
          </a:p>
          <a:p>
            <a:endParaRPr lang="en-GB" dirty="0"/>
          </a:p>
          <a:p>
            <a:endParaRPr lang="en-GB" dirty="0"/>
          </a:p>
        </p:txBody>
      </p:sp>
      <p:sp>
        <p:nvSpPr>
          <p:cNvPr id="7" name="Text Placeholder 8">
            <a:extLst>
              <a:ext uri="{FF2B5EF4-FFF2-40B4-BE49-F238E27FC236}">
                <a16:creationId xmlns:a16="http://schemas.microsoft.com/office/drawing/2014/main" xmlns="" id="{78043D29-7267-45B3-9E41-F9AF22D0E55E}"/>
              </a:ext>
            </a:extLst>
          </p:cNvPr>
          <p:cNvSpPr txBox="1">
            <a:spLocks/>
          </p:cNvSpPr>
          <p:nvPr/>
        </p:nvSpPr>
        <p:spPr>
          <a:xfrm>
            <a:off x="8330755" y="1327150"/>
            <a:ext cx="3456432" cy="837826"/>
          </a:xfrm>
          <a:prstGeom prst="rect">
            <a:avLst/>
          </a:prstGeom>
        </p:spPr>
        <p:txBody>
          <a:bodyPr vert="horz" lIns="0" tIns="0" rIns="0" bIns="0" rtlCol="0" anchor="ctr" anchorCtr="0">
            <a:noAutofit/>
          </a:bodyPr>
          <a:lstStyle>
            <a:defPPr>
              <a:defRPr lang="pt-PT"/>
            </a:defPPr>
            <a:lvl1pPr indent="0" algn="ctr">
              <a:lnSpc>
                <a:spcPct val="100000"/>
              </a:lnSpc>
              <a:spcBef>
                <a:spcPts val="0"/>
              </a:spcBef>
              <a:spcAft>
                <a:spcPts val="600"/>
              </a:spcAft>
              <a:buFont typeface="Arial" panose="020B0604020202020204" pitchFamily="34" charset="0"/>
              <a:buNone/>
              <a:defRPr sz="1600" b="0" baseline="0">
                <a:solidFill>
                  <a:schemeClr val="accent2"/>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sz="1200" baseline="0"/>
            </a:lvl2pPr>
            <a:lvl3pPr marL="361950" indent="-184150">
              <a:lnSpc>
                <a:spcPct val="100000"/>
              </a:lnSpc>
              <a:spcBef>
                <a:spcPts val="0"/>
              </a:spcBef>
              <a:spcAft>
                <a:spcPts val="600"/>
              </a:spcAft>
              <a:buClr>
                <a:schemeClr val="accent2"/>
              </a:buClr>
              <a:buFont typeface="Arial" panose="020B0604020202020204" pitchFamily="34" charset="0"/>
              <a:buChar char="•"/>
              <a:defRPr sz="1200" baseline="0"/>
            </a:lvl3pPr>
            <a:lvl4pPr marL="539750" indent="-177800">
              <a:lnSpc>
                <a:spcPct val="100000"/>
              </a:lnSpc>
              <a:spcBef>
                <a:spcPts val="0"/>
              </a:spcBef>
              <a:spcAft>
                <a:spcPts val="600"/>
              </a:spcAft>
              <a:buClr>
                <a:schemeClr val="tx1"/>
              </a:buClr>
              <a:buFont typeface="Ubuntu" panose="020B0504030602030204" pitchFamily="34" charset="0"/>
              <a:buChar char="–"/>
              <a:defRPr sz="1200" baseline="0"/>
            </a:lvl4pPr>
            <a:lvl5pPr marL="717550" indent="-177800">
              <a:lnSpc>
                <a:spcPct val="100000"/>
              </a:lnSpc>
              <a:spcBef>
                <a:spcPts val="0"/>
              </a:spcBef>
              <a:spcAft>
                <a:spcPts val="600"/>
              </a:spcAft>
              <a:buClr>
                <a:schemeClr val="accent3"/>
              </a:buClr>
              <a:buFont typeface="Arial" panose="020B0604020202020204" pitchFamily="34" charset="0"/>
              <a:buChar char="•"/>
              <a:defRPr sz="12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LINE CHARTS</a:t>
            </a:r>
          </a:p>
        </p:txBody>
      </p:sp>
      <p:sp>
        <p:nvSpPr>
          <p:cNvPr id="8" name="Text Placeholder 7">
            <a:extLst>
              <a:ext uri="{FF2B5EF4-FFF2-40B4-BE49-F238E27FC236}">
                <a16:creationId xmlns:a16="http://schemas.microsoft.com/office/drawing/2014/main" xmlns="" id="{08C3B6BE-FA9F-4878-9BD2-26B3B4EFB716}"/>
              </a:ext>
            </a:extLst>
          </p:cNvPr>
          <p:cNvSpPr txBox="1">
            <a:spLocks/>
          </p:cNvSpPr>
          <p:nvPr/>
        </p:nvSpPr>
        <p:spPr>
          <a:xfrm>
            <a:off x="8330755" y="2205319"/>
            <a:ext cx="3456432" cy="4076234"/>
          </a:xfrm>
          <a:prstGeom prst="rect">
            <a:avLst/>
          </a:prstGeom>
        </p:spPr>
        <p:txBody>
          <a:bodyPr vert="horz" lIns="0" tIns="0" rIns="0" bIns="0" rtlCol="0">
            <a:noAutofit/>
          </a:bodyPr>
          <a:lstStyle>
            <a:defPPr>
              <a:defRPr lang="pt-PT"/>
            </a:defPPr>
            <a:lvl1pPr indent="0">
              <a:lnSpc>
                <a:spcPct val="100000"/>
              </a:lnSpc>
              <a:spcBef>
                <a:spcPts val="0"/>
              </a:spcBef>
              <a:spcAft>
                <a:spcPts val="600"/>
              </a:spcAft>
              <a:buFont typeface="Arial" panose="020B0604020202020204" pitchFamily="34" charset="0"/>
              <a:buNone/>
              <a:defRPr sz="14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sz="1400" baseline="0"/>
            </a:lvl2pPr>
            <a:lvl3pPr marL="361950" indent="-184150">
              <a:lnSpc>
                <a:spcPct val="100000"/>
              </a:lnSpc>
              <a:spcBef>
                <a:spcPts val="0"/>
              </a:spcBef>
              <a:spcAft>
                <a:spcPts val="600"/>
              </a:spcAft>
              <a:buClr>
                <a:schemeClr val="accent2"/>
              </a:buClr>
              <a:buFont typeface="Arial" panose="020B0604020202020204" pitchFamily="34" charset="0"/>
              <a:buChar char="•"/>
              <a:defRPr sz="1400" baseline="0"/>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Line charts were produced to visualize the relationships between:</a:t>
            </a:r>
          </a:p>
          <a:p>
            <a:r>
              <a:rPr lang="en-GB" dirty="0"/>
              <a:t>Success Rate and Year (i.e. the launch success yearly trend) </a:t>
            </a:r>
          </a:p>
          <a:p>
            <a:endParaRPr lang="en-GB" dirty="0"/>
          </a:p>
          <a:p>
            <a:endParaRPr lang="en-GB" dirty="0"/>
          </a:p>
          <a:p>
            <a:endParaRPr lang="en-GB" dirty="0"/>
          </a:p>
        </p:txBody>
      </p:sp>
      <p:sp>
        <p:nvSpPr>
          <p:cNvPr id="10" name="Freeform: Shape 38">
            <a:extLst>
              <a:ext uri="{FF2B5EF4-FFF2-40B4-BE49-F238E27FC236}">
                <a16:creationId xmlns:a16="http://schemas.microsoft.com/office/drawing/2014/main" xmlns="" id="{01221B71-29C8-4301-9C0F-51C64AF002E3}"/>
              </a:ext>
            </a:extLst>
          </p:cNvPr>
          <p:cNvSpPr/>
          <p:nvPr/>
        </p:nvSpPr>
        <p:spPr>
          <a:xfrm>
            <a:off x="1690573"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11" name="Freeform: Shape 39">
            <a:extLst>
              <a:ext uri="{FF2B5EF4-FFF2-40B4-BE49-F238E27FC236}">
                <a16:creationId xmlns:a16="http://schemas.microsoft.com/office/drawing/2014/main" xmlns="" id="{C61016E6-D9EE-41C2-9E63-E043E62FAB42}"/>
              </a:ext>
            </a:extLst>
          </p:cNvPr>
          <p:cNvSpPr/>
          <p:nvPr/>
        </p:nvSpPr>
        <p:spPr>
          <a:xfrm>
            <a:off x="1846734" y="478824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2" name="Freeform: Shape 40">
            <a:extLst>
              <a:ext uri="{FF2B5EF4-FFF2-40B4-BE49-F238E27FC236}">
                <a16:creationId xmlns:a16="http://schemas.microsoft.com/office/drawing/2014/main" xmlns="" id="{F1EAFE71-38B4-43D2-BB7D-79B9E3B5B446}"/>
              </a:ext>
            </a:extLst>
          </p:cNvPr>
          <p:cNvSpPr/>
          <p:nvPr/>
        </p:nvSpPr>
        <p:spPr>
          <a:xfrm>
            <a:off x="1898788" y="4619068"/>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3" name="Freeform: Shape 41">
            <a:extLst>
              <a:ext uri="{FF2B5EF4-FFF2-40B4-BE49-F238E27FC236}">
                <a16:creationId xmlns:a16="http://schemas.microsoft.com/office/drawing/2014/main" xmlns="" id="{D80E07A9-3A8C-48E4-89E6-E73273FBA864}"/>
              </a:ext>
            </a:extLst>
          </p:cNvPr>
          <p:cNvSpPr/>
          <p:nvPr/>
        </p:nvSpPr>
        <p:spPr>
          <a:xfrm>
            <a:off x="2080977" y="464509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4" name="Freeform: Shape 42">
            <a:extLst>
              <a:ext uri="{FF2B5EF4-FFF2-40B4-BE49-F238E27FC236}">
                <a16:creationId xmlns:a16="http://schemas.microsoft.com/office/drawing/2014/main" xmlns="" id="{04AC724C-319B-4ED4-A0F4-ADF3E6427C3C}"/>
              </a:ext>
            </a:extLst>
          </p:cNvPr>
          <p:cNvSpPr/>
          <p:nvPr/>
        </p:nvSpPr>
        <p:spPr>
          <a:xfrm>
            <a:off x="2080977" y="4462907"/>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5" name="Freeform: Shape 43">
            <a:extLst>
              <a:ext uri="{FF2B5EF4-FFF2-40B4-BE49-F238E27FC236}">
                <a16:creationId xmlns:a16="http://schemas.microsoft.com/office/drawing/2014/main" xmlns="" id="{A045D900-C50E-4D92-BD77-85478ED51149}"/>
              </a:ext>
            </a:extLst>
          </p:cNvPr>
          <p:cNvSpPr/>
          <p:nvPr/>
        </p:nvSpPr>
        <p:spPr>
          <a:xfrm>
            <a:off x="2250150" y="4410854"/>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6" name="Freeform: Shape 44">
            <a:extLst>
              <a:ext uri="{FF2B5EF4-FFF2-40B4-BE49-F238E27FC236}">
                <a16:creationId xmlns:a16="http://schemas.microsoft.com/office/drawing/2014/main" xmlns="" id="{C928A252-D812-4851-B151-D1AF8EB42026}"/>
              </a:ext>
            </a:extLst>
          </p:cNvPr>
          <p:cNvSpPr/>
          <p:nvPr/>
        </p:nvSpPr>
        <p:spPr>
          <a:xfrm>
            <a:off x="2432338" y="4410854"/>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7" name="Freeform: Shape 45">
            <a:extLst>
              <a:ext uri="{FF2B5EF4-FFF2-40B4-BE49-F238E27FC236}">
                <a16:creationId xmlns:a16="http://schemas.microsoft.com/office/drawing/2014/main" xmlns="" id="{7023A8EC-D5F4-432C-8FC4-44653A8EC4E0}"/>
              </a:ext>
            </a:extLst>
          </p:cNvPr>
          <p:cNvSpPr/>
          <p:nvPr/>
        </p:nvSpPr>
        <p:spPr>
          <a:xfrm>
            <a:off x="2432338" y="42156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18" name="Freeform: Shape 32">
            <a:extLst>
              <a:ext uri="{FF2B5EF4-FFF2-40B4-BE49-F238E27FC236}">
                <a16:creationId xmlns:a16="http://schemas.microsoft.com/office/drawing/2014/main" xmlns="" id="{21959A9D-C398-49A3-8D66-868700FB64E7}"/>
              </a:ext>
            </a:extLst>
          </p:cNvPr>
          <p:cNvSpPr/>
          <p:nvPr/>
        </p:nvSpPr>
        <p:spPr>
          <a:xfrm>
            <a:off x="5660926"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19" name="Freeform: Shape 33">
            <a:extLst>
              <a:ext uri="{FF2B5EF4-FFF2-40B4-BE49-F238E27FC236}">
                <a16:creationId xmlns:a16="http://schemas.microsoft.com/office/drawing/2014/main" xmlns="" id="{83F23A67-6876-4367-B808-1B3279027B90}"/>
              </a:ext>
            </a:extLst>
          </p:cNvPr>
          <p:cNvSpPr/>
          <p:nvPr/>
        </p:nvSpPr>
        <p:spPr>
          <a:xfrm>
            <a:off x="5817087" y="4423867"/>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20" name="Freeform: Shape 34">
            <a:extLst>
              <a:ext uri="{FF2B5EF4-FFF2-40B4-BE49-F238E27FC236}">
                <a16:creationId xmlns:a16="http://schemas.microsoft.com/office/drawing/2014/main" xmlns="" id="{E5C2D67E-401B-43D7-A850-0D1E190B7390}"/>
              </a:ext>
            </a:extLst>
          </p:cNvPr>
          <p:cNvSpPr/>
          <p:nvPr/>
        </p:nvSpPr>
        <p:spPr>
          <a:xfrm>
            <a:off x="6012289" y="4150585"/>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21" name="Freeform: Shape 35">
            <a:extLst>
              <a:ext uri="{FF2B5EF4-FFF2-40B4-BE49-F238E27FC236}">
                <a16:creationId xmlns:a16="http://schemas.microsoft.com/office/drawing/2014/main" xmlns="" id="{B519FD71-DBEF-4D7A-9BE4-6448FD4AAB9B}"/>
              </a:ext>
            </a:extLst>
          </p:cNvPr>
          <p:cNvSpPr/>
          <p:nvPr/>
        </p:nvSpPr>
        <p:spPr>
          <a:xfrm>
            <a:off x="6207490" y="4423867"/>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22" name="Freeform: Shape 36">
            <a:extLst>
              <a:ext uri="{FF2B5EF4-FFF2-40B4-BE49-F238E27FC236}">
                <a16:creationId xmlns:a16="http://schemas.microsoft.com/office/drawing/2014/main" xmlns="" id="{C468C236-AC68-4E68-920F-A3295FB25EEC}"/>
              </a:ext>
            </a:extLst>
          </p:cNvPr>
          <p:cNvSpPr/>
          <p:nvPr/>
        </p:nvSpPr>
        <p:spPr>
          <a:xfrm>
            <a:off x="6402691" y="4645095"/>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23" name="Freeform: Shape 29">
            <a:extLst>
              <a:ext uri="{FF2B5EF4-FFF2-40B4-BE49-F238E27FC236}">
                <a16:creationId xmlns:a16="http://schemas.microsoft.com/office/drawing/2014/main" xmlns="" id="{EE0A2103-FC87-4BF8-A2D9-85309DAAB6FD}"/>
              </a:ext>
            </a:extLst>
          </p:cNvPr>
          <p:cNvSpPr/>
          <p:nvPr/>
        </p:nvSpPr>
        <p:spPr>
          <a:xfrm>
            <a:off x="9652918"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24" name="Freeform: Shape 30">
            <a:extLst>
              <a:ext uri="{FF2B5EF4-FFF2-40B4-BE49-F238E27FC236}">
                <a16:creationId xmlns:a16="http://schemas.microsoft.com/office/drawing/2014/main" xmlns="" id="{FDDD865A-6B6B-4CD7-ADB1-489DFDB86D6D}"/>
              </a:ext>
            </a:extLst>
          </p:cNvPr>
          <p:cNvSpPr/>
          <p:nvPr/>
        </p:nvSpPr>
        <p:spPr>
          <a:xfrm>
            <a:off x="9781750" y="4371813"/>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5" name="TextBox 23">
            <a:extLst>
              <a:ext uri="{FF2B5EF4-FFF2-40B4-BE49-F238E27FC236}">
                <a16:creationId xmlns:a16="http://schemas.microsoft.com/office/drawing/2014/main" xmlns="" id="{99174AEC-7283-400B-8B47-9A56EAADBF61}"/>
              </a:ext>
            </a:extLst>
          </p:cNvPr>
          <p:cNvSpPr txBox="1"/>
          <p:nvPr/>
        </p:nvSpPr>
        <p:spPr>
          <a:xfrm>
            <a:off x="335361" y="5355214"/>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xmlns="" id="{A649B91F-C564-4E0F-8D72-886A3A5C574A}"/>
              </a:ext>
            </a:extLst>
          </p:cNvPr>
          <p:cNvSpPr txBox="1"/>
          <p:nvPr/>
        </p:nvSpPr>
        <p:spPr>
          <a:xfrm>
            <a:off x="4322537" y="5355215"/>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7" name="TextBox 27">
            <a:extLst>
              <a:ext uri="{FF2B5EF4-FFF2-40B4-BE49-F238E27FC236}">
                <a16:creationId xmlns:a16="http://schemas.microsoft.com/office/drawing/2014/main" xmlns="" id="{02C044DE-8C42-46A8-9E48-183702740F84}"/>
              </a:ext>
            </a:extLst>
          </p:cNvPr>
          <p:cNvSpPr txBox="1"/>
          <p:nvPr/>
        </p:nvSpPr>
        <p:spPr>
          <a:xfrm>
            <a:off x="8396381" y="5355214"/>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3471528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solidFill>
                  <a:schemeClr val="accent2"/>
                </a:solidFill>
              </a:rPr>
              <a:t>To gather some information about the dataset, some SQL queries were performed. </a:t>
            </a:r>
          </a:p>
          <a:p>
            <a:endParaRPr lang="en-GB" sz="1600" dirty="0" smtClean="0">
              <a:solidFill>
                <a:schemeClr val="accent2"/>
              </a:solidFill>
            </a:endParaRPr>
          </a:p>
          <a:p>
            <a:r>
              <a:rPr lang="en-GB" sz="1600" dirty="0" smtClean="0">
                <a:solidFill>
                  <a:schemeClr val="accent2"/>
                </a:solidFill>
              </a:rPr>
              <a:t>The SQL queries performed on the data set were used to:</a:t>
            </a:r>
          </a:p>
          <a:p>
            <a:r>
              <a:rPr lang="en-GB" sz="1600" dirty="0" smtClean="0">
                <a:solidFill>
                  <a:schemeClr val="accent2"/>
                </a:solidFill>
              </a:rPr>
              <a:t>Display the names of the unique launch sites in the space mission</a:t>
            </a:r>
          </a:p>
          <a:p>
            <a:r>
              <a:rPr lang="en-GB" sz="1600" dirty="0" smtClean="0">
                <a:solidFill>
                  <a:schemeClr val="accent2"/>
                </a:solidFill>
              </a:rPr>
              <a:t>Display 5 records where launch sites begin with the string ‘CCA’</a:t>
            </a:r>
          </a:p>
          <a:p>
            <a:r>
              <a:rPr lang="en-GB" sz="1600" dirty="0" smtClean="0">
                <a:solidFill>
                  <a:schemeClr val="accent2"/>
                </a:solidFill>
              </a:rPr>
              <a:t>Display the total payload mass carried by boosters launched by NASA (CRS)</a:t>
            </a:r>
          </a:p>
          <a:p>
            <a:r>
              <a:rPr lang="en-GB" sz="1600" dirty="0" smtClean="0">
                <a:solidFill>
                  <a:schemeClr val="accent2"/>
                </a:solidFill>
              </a:rPr>
              <a:t>Display the average payload mass carried by booster version F9 v1.1</a:t>
            </a:r>
          </a:p>
          <a:p>
            <a:r>
              <a:rPr lang="en-GB" sz="1600" dirty="0" smtClean="0">
                <a:solidFill>
                  <a:schemeClr val="accent2"/>
                </a:solidFill>
              </a:rPr>
              <a:t>List the date when the first successful landing outcome on a ground pad was achieved</a:t>
            </a:r>
          </a:p>
          <a:p>
            <a:r>
              <a:rPr lang="en-GB" sz="1600" dirty="0" smtClean="0">
                <a:solidFill>
                  <a:schemeClr val="accent2"/>
                </a:solidFill>
              </a:rPr>
              <a:t>List the names of the boosters which had success on a drone ship and a payload mass between 4000 and 6000 kg</a:t>
            </a:r>
          </a:p>
          <a:p>
            <a:r>
              <a:rPr lang="en-GB" sz="1600" dirty="0" smtClean="0">
                <a:solidFill>
                  <a:schemeClr val="accent2"/>
                </a:solidFill>
              </a:rPr>
              <a:t>List the total number of successful and failed mission outcomes</a:t>
            </a:r>
          </a:p>
          <a:p>
            <a:r>
              <a:rPr lang="en-GB" sz="1600" dirty="0" smtClean="0">
                <a:solidFill>
                  <a:schemeClr val="accent2"/>
                </a:solidFill>
              </a:rPr>
              <a:t>List the names of the booster versions which have carried the maximum payload mass</a:t>
            </a:r>
          </a:p>
          <a:p>
            <a:r>
              <a:rPr lang="en-GB" sz="1600" dirty="0" smtClean="0">
                <a:solidFill>
                  <a:schemeClr val="accent2"/>
                </a:solidFill>
              </a:rPr>
              <a:t>List the failed landing outcomes on drone ships, their booster versions, and launch site names for 2015</a:t>
            </a:r>
          </a:p>
          <a:p>
            <a:r>
              <a:rPr lang="en-GB" sz="1600" dirty="0" smtClean="0">
                <a:solidFill>
                  <a:schemeClr val="accent2"/>
                </a:solidFill>
              </a:rPr>
              <a:t>Rank the count of landing outcomes (such as Failure (drone ship) or Success (ground pad)) between the date 2010-06-04 and 2017-03-20, in descending order</a:t>
            </a:r>
          </a:p>
          <a:p>
            <a:endParaRPr lang="en-US" sz="1600" dirty="0">
              <a:solidFill>
                <a:schemeClr val="accent2"/>
              </a:solidFill>
            </a:endParaRPr>
          </a:p>
        </p:txBody>
      </p:sp>
      <p:sp>
        <p:nvSpPr>
          <p:cNvPr id="4"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Exploratory data analysis (</a:t>
            </a:r>
            <a:r>
              <a:rPr lang="en-GB" dirty="0" err="1"/>
              <a:t>eda</a:t>
            </a:r>
            <a:r>
              <a:rPr lang="en-GB" dirty="0"/>
              <a:t>) – </a:t>
            </a:r>
            <a:r>
              <a:rPr lang="en-GB" dirty="0" err="1"/>
              <a:t>sql</a:t>
            </a:r>
            <a:endParaRPr lang="en-GB" dirty="0"/>
          </a:p>
        </p:txBody>
      </p:sp>
    </p:spTree>
    <p:extLst>
      <p:ext uri="{BB962C8B-B14F-4D97-AF65-F5344CB8AC3E}">
        <p14:creationId xmlns:p14="http://schemas.microsoft.com/office/powerpoint/2010/main" val="3471528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1600" baseline="0">
                <a:solidFill>
                  <a:schemeClr val="accent2"/>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647700" lvl="2" indent="-285750">
              <a:lnSpc>
                <a:spcPct val="100000"/>
              </a:lnSpc>
              <a:spcBef>
                <a:spcPts val="0"/>
              </a:spcBef>
              <a:spcAft>
                <a:spcPts val="600"/>
              </a:spcAft>
              <a:buClr>
                <a:schemeClr val="accent2"/>
              </a:buClr>
              <a:buFont typeface="Arial" panose="020B0604020202020204" pitchFamily="34" charset="0"/>
              <a:buChar char="•"/>
              <a:defRPr sz="12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The following steps were taken to visualize the launch data on an interactive map:</a:t>
            </a:r>
          </a:p>
          <a:p>
            <a:endParaRPr lang="en-GB" dirty="0"/>
          </a:p>
          <a:p>
            <a:r>
              <a:rPr lang="en-GB" dirty="0"/>
              <a:t>Mark all launch sites on a map</a:t>
            </a:r>
          </a:p>
          <a:p>
            <a:pPr lvl="2"/>
            <a:r>
              <a:rPr lang="en-GB" dirty="0"/>
              <a:t>Initialise the map using a Folium Map object</a:t>
            </a:r>
          </a:p>
          <a:p>
            <a:pPr lvl="2"/>
            <a:r>
              <a:rPr lang="en-GB" dirty="0"/>
              <a:t>Add a </a:t>
            </a:r>
            <a:r>
              <a:rPr lang="en-GB" dirty="0" err="1"/>
              <a:t>folium.Circle</a:t>
            </a:r>
            <a:r>
              <a:rPr lang="en-GB" dirty="0"/>
              <a:t> and </a:t>
            </a:r>
            <a:r>
              <a:rPr lang="en-GB" dirty="0" err="1"/>
              <a:t>folium.Marker</a:t>
            </a:r>
            <a:r>
              <a:rPr lang="en-GB" dirty="0"/>
              <a:t> for each launch site on the launch map</a:t>
            </a:r>
          </a:p>
          <a:p>
            <a:pPr lvl="2"/>
            <a:endParaRPr lang="en-GB" dirty="0"/>
          </a:p>
          <a:p>
            <a:r>
              <a:rPr lang="en-GB" dirty="0"/>
              <a:t>Mark the success/failed launches for each site on a map</a:t>
            </a:r>
          </a:p>
          <a:p>
            <a:pPr lvl="2"/>
            <a:r>
              <a:rPr lang="en-GB" dirty="0"/>
              <a:t>As many launches have the same coordinates, it makes sense to cluster them together. </a:t>
            </a:r>
          </a:p>
          <a:p>
            <a:pPr lvl="2"/>
            <a:r>
              <a:rPr lang="en-GB" dirty="0"/>
              <a:t>Before clustering them, assign a marker colour of successful (class = 1) as green, and failed (class = 0) as red.</a:t>
            </a:r>
          </a:p>
          <a:p>
            <a:pPr lvl="2"/>
            <a:r>
              <a:rPr lang="en-GB" dirty="0"/>
              <a:t>To put the launches into clusters, for each launch, add a </a:t>
            </a:r>
            <a:r>
              <a:rPr lang="en-GB" dirty="0" err="1"/>
              <a:t>folium.Marker</a:t>
            </a:r>
            <a:r>
              <a:rPr lang="en-GB" dirty="0"/>
              <a:t> to the </a:t>
            </a:r>
            <a:r>
              <a:rPr lang="en-GB" dirty="0" err="1"/>
              <a:t>MarkerCluster</a:t>
            </a:r>
            <a:r>
              <a:rPr lang="en-GB" dirty="0"/>
              <a:t>() object.</a:t>
            </a:r>
          </a:p>
          <a:p>
            <a:pPr lvl="2"/>
            <a:r>
              <a:rPr lang="en-GB" dirty="0"/>
              <a:t>Create an icon as a text label, assigning the </a:t>
            </a:r>
            <a:r>
              <a:rPr lang="en-GB" dirty="0" err="1"/>
              <a:t>icon_color</a:t>
            </a:r>
            <a:r>
              <a:rPr lang="en-GB" dirty="0"/>
              <a:t> as the </a:t>
            </a:r>
            <a:r>
              <a:rPr lang="en-GB" dirty="0" err="1"/>
              <a:t>marker_colour</a:t>
            </a:r>
            <a:r>
              <a:rPr lang="en-GB" dirty="0"/>
              <a:t> determined previously.</a:t>
            </a:r>
          </a:p>
          <a:p>
            <a:pPr lvl="2"/>
            <a:endParaRPr lang="en-GB" dirty="0"/>
          </a:p>
          <a:p>
            <a:r>
              <a:rPr lang="en-GB" dirty="0"/>
              <a:t>Calculate the distances between a launch site to its proximities</a:t>
            </a:r>
          </a:p>
          <a:p>
            <a:pPr lvl="2"/>
            <a:r>
              <a:rPr lang="en-GB" dirty="0"/>
              <a:t>To explore the proximities of launch sites, calculations of distances between points can be made using the </a:t>
            </a:r>
            <a:r>
              <a:rPr lang="en-GB" dirty="0" err="1"/>
              <a:t>Lat</a:t>
            </a:r>
            <a:r>
              <a:rPr lang="en-GB" dirty="0"/>
              <a:t> and Long values.</a:t>
            </a:r>
          </a:p>
          <a:p>
            <a:pPr lvl="2"/>
            <a:r>
              <a:rPr lang="en-GB" dirty="0"/>
              <a:t>After marking a point using the </a:t>
            </a:r>
            <a:r>
              <a:rPr lang="en-GB" dirty="0" err="1"/>
              <a:t>Lat</a:t>
            </a:r>
            <a:r>
              <a:rPr lang="en-GB" dirty="0"/>
              <a:t> and Long values, create a </a:t>
            </a:r>
            <a:r>
              <a:rPr lang="en-GB" dirty="0" err="1"/>
              <a:t>folium.Marker</a:t>
            </a:r>
            <a:r>
              <a:rPr lang="en-GB" dirty="0"/>
              <a:t> object to show the distance.</a:t>
            </a:r>
          </a:p>
          <a:p>
            <a:pPr lvl="2"/>
            <a:r>
              <a:rPr lang="en-GB" dirty="0"/>
              <a:t>To display the distance line between two points, draw a </a:t>
            </a:r>
            <a:r>
              <a:rPr lang="en-GB" dirty="0" err="1"/>
              <a:t>folium.PolyLine</a:t>
            </a:r>
            <a:r>
              <a:rPr lang="en-GB" dirty="0"/>
              <a:t> and add this to the map.</a:t>
            </a:r>
          </a:p>
          <a:p>
            <a:endParaRPr lang="en-US" dirty="0"/>
          </a:p>
        </p:txBody>
      </p:sp>
      <p:sp>
        <p:nvSpPr>
          <p:cNvPr id="3"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Geospatial analysis – folium</a:t>
            </a:r>
          </a:p>
        </p:txBody>
      </p:sp>
    </p:spTree>
    <p:extLst>
      <p:ext uri="{BB962C8B-B14F-4D97-AF65-F5344CB8AC3E}">
        <p14:creationId xmlns:p14="http://schemas.microsoft.com/office/powerpoint/2010/main" val="3471528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Interactive dashboard – </a:t>
            </a:r>
            <a:r>
              <a:rPr lang="en-GB" dirty="0" err="1"/>
              <a:t>plotly</a:t>
            </a:r>
            <a:r>
              <a:rPr lang="en-GB" dirty="0"/>
              <a:t> dash</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1600" baseline="0">
                <a:solidFill>
                  <a:schemeClr val="accent2"/>
                </a:solidFill>
              </a:defRPr>
            </a:lvl1pPr>
            <a:lvl2pPr marL="520700" lvl="1" indent="-342900">
              <a:lnSpc>
                <a:spcPct val="100000"/>
              </a:lnSpc>
              <a:spcBef>
                <a:spcPts val="0"/>
              </a:spcBef>
              <a:spcAft>
                <a:spcPts val="600"/>
              </a:spcAft>
              <a:buClr>
                <a:schemeClr val="accent1"/>
              </a:buClr>
              <a:buFont typeface="Arial" panose="020B0604020202020204" pitchFamily="34" charset="0"/>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The following plots were added to a </a:t>
            </a:r>
            <a:r>
              <a:rPr lang="en-GB" dirty="0" err="1"/>
              <a:t>Plotly</a:t>
            </a:r>
            <a:r>
              <a:rPr lang="en-GB" dirty="0"/>
              <a:t> Dash dashboard to have an interactive visualisation of the data:</a:t>
            </a:r>
          </a:p>
          <a:p>
            <a:endParaRPr lang="en-GB" dirty="0"/>
          </a:p>
          <a:p>
            <a:r>
              <a:rPr lang="en-GB" dirty="0"/>
              <a:t>Pie chart (</a:t>
            </a:r>
            <a:r>
              <a:rPr lang="en-GB" dirty="0" err="1"/>
              <a:t>px.pie</a:t>
            </a:r>
            <a:r>
              <a:rPr lang="en-GB" dirty="0"/>
              <a:t>()) showing the total successful launches per site </a:t>
            </a:r>
          </a:p>
          <a:p>
            <a:pPr lvl="1"/>
            <a:r>
              <a:rPr lang="en-GB" dirty="0"/>
              <a:t>This makes it clear to see which sites are most successful</a:t>
            </a:r>
          </a:p>
          <a:p>
            <a:pPr lvl="1"/>
            <a:r>
              <a:rPr lang="en-GB" dirty="0"/>
              <a:t>The chart could also be filtered (using a </a:t>
            </a:r>
            <a:r>
              <a:rPr lang="en-GB" dirty="0" err="1"/>
              <a:t>dcc.Dropdown</a:t>
            </a:r>
            <a:r>
              <a:rPr lang="en-GB" dirty="0"/>
              <a:t>() object) to see the success/failure ratio for an individual site</a:t>
            </a:r>
          </a:p>
          <a:p>
            <a:pPr lvl="1"/>
            <a:endParaRPr lang="en-GB" dirty="0"/>
          </a:p>
          <a:p>
            <a:r>
              <a:rPr lang="en-GB" dirty="0"/>
              <a:t>Scatter graph (</a:t>
            </a:r>
            <a:r>
              <a:rPr lang="en-GB" dirty="0" err="1"/>
              <a:t>px.scatter</a:t>
            </a:r>
            <a:r>
              <a:rPr lang="en-GB" dirty="0"/>
              <a:t>()) to show the correlation between outcome (success or not) and payload mass (kg)</a:t>
            </a:r>
          </a:p>
          <a:p>
            <a:pPr lvl="1"/>
            <a:r>
              <a:rPr lang="en-GB" dirty="0"/>
              <a:t>This could be filtered (using a </a:t>
            </a:r>
            <a:r>
              <a:rPr lang="en-GB" dirty="0" err="1"/>
              <a:t>RangeSlider</a:t>
            </a:r>
            <a:r>
              <a:rPr lang="en-GB" dirty="0"/>
              <a:t>() object) by ranges of payload masses</a:t>
            </a:r>
          </a:p>
          <a:p>
            <a:pPr lvl="1"/>
            <a:r>
              <a:rPr lang="en-GB" dirty="0"/>
              <a:t>It could also be filtered by booster version</a:t>
            </a:r>
          </a:p>
          <a:p>
            <a:endParaRPr lang="en-US" dirty="0"/>
          </a:p>
        </p:txBody>
      </p:sp>
    </p:spTree>
    <p:extLst>
      <p:ext uri="{BB962C8B-B14F-4D97-AF65-F5344CB8AC3E}">
        <p14:creationId xmlns:p14="http://schemas.microsoft.com/office/powerpoint/2010/main" val="3471528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xmlns="" id="{E0987DCC-17D6-4908-99E6-7D8B3662B1B4}"/>
              </a:ext>
            </a:extLst>
          </p:cNvPr>
          <p:cNvSpPr txBox="1">
            <a:spLocks/>
          </p:cNvSpPr>
          <p:nvPr/>
        </p:nvSpPr>
        <p:spPr>
          <a:xfrm>
            <a:off x="404814"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3"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Predictive Analysis - Classification</a:t>
            </a:r>
          </a:p>
        </p:txBody>
      </p:sp>
      <p:sp>
        <p:nvSpPr>
          <p:cNvPr id="5" name="Text Placeholder 5">
            <a:extLst>
              <a:ext uri="{FF2B5EF4-FFF2-40B4-BE49-F238E27FC236}">
                <a16:creationId xmlns:a16="http://schemas.microsoft.com/office/drawing/2014/main" xmlns="" id="{E19E86AD-4F22-44EB-985C-3492E63D0619}"/>
              </a:ext>
            </a:extLst>
          </p:cNvPr>
          <p:cNvSpPr txBox="1">
            <a:spLocks/>
          </p:cNvSpPr>
          <p:nvPr/>
        </p:nvSpPr>
        <p:spPr>
          <a:xfrm>
            <a:off x="404814"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6" name="Text Placeholder 4">
            <a:extLst>
              <a:ext uri="{FF2B5EF4-FFF2-40B4-BE49-F238E27FC236}">
                <a16:creationId xmlns:a16="http://schemas.microsoft.com/office/drawing/2014/main" xmlns="" id="{074DE6FD-8B6A-4808-8CE8-E36BFA77926E}"/>
              </a:ext>
            </a:extLst>
          </p:cNvPr>
          <p:cNvSpPr txBox="1">
            <a:spLocks/>
          </p:cNvSpPr>
          <p:nvPr/>
        </p:nvSpPr>
        <p:spPr>
          <a:xfrm>
            <a:off x="404813" y="2833360"/>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7" name="Text Placeholder 7">
            <a:extLst>
              <a:ext uri="{FF2B5EF4-FFF2-40B4-BE49-F238E27FC236}">
                <a16:creationId xmlns:a16="http://schemas.microsoft.com/office/drawing/2014/main" xmlns="" id="{17A875CC-EF90-42D3-815E-2E756F4098E1}"/>
              </a:ext>
            </a:extLst>
          </p:cNvPr>
          <p:cNvSpPr txBox="1">
            <a:spLocks/>
          </p:cNvSpPr>
          <p:nvPr/>
        </p:nvSpPr>
        <p:spPr>
          <a:xfrm>
            <a:off x="4371046" y="2121171"/>
            <a:ext cx="2552254"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8" name="Text Placeholder 6">
            <a:extLst>
              <a:ext uri="{FF2B5EF4-FFF2-40B4-BE49-F238E27FC236}">
                <a16:creationId xmlns:a16="http://schemas.microsoft.com/office/drawing/2014/main" xmlns="" id="{250B2867-39C2-445A-993F-32EE99985034}"/>
              </a:ext>
            </a:extLst>
          </p:cNvPr>
          <p:cNvSpPr txBox="1">
            <a:spLocks/>
          </p:cNvSpPr>
          <p:nvPr/>
        </p:nvSpPr>
        <p:spPr>
          <a:xfrm>
            <a:off x="4371048"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9" name="Text Placeholder 9">
            <a:extLst>
              <a:ext uri="{FF2B5EF4-FFF2-40B4-BE49-F238E27FC236}">
                <a16:creationId xmlns:a16="http://schemas.microsoft.com/office/drawing/2014/main" xmlns="" id="{EDEF60D0-E34D-4BF2-91AF-AA41945706AD}"/>
              </a:ext>
            </a:extLst>
          </p:cNvPr>
          <p:cNvSpPr txBox="1">
            <a:spLocks/>
          </p:cNvSpPr>
          <p:nvPr/>
        </p:nvSpPr>
        <p:spPr>
          <a:xfrm>
            <a:off x="8330755" y="2074446"/>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0" name="Text Placeholder 8">
            <a:extLst>
              <a:ext uri="{FF2B5EF4-FFF2-40B4-BE49-F238E27FC236}">
                <a16:creationId xmlns:a16="http://schemas.microsoft.com/office/drawing/2014/main" xmlns="" id="{416AF34B-A4D3-4B3C-BE8E-3FDD87E7BFDB}"/>
              </a:ext>
            </a:extLst>
          </p:cNvPr>
          <p:cNvSpPr txBox="1">
            <a:spLocks/>
          </p:cNvSpPr>
          <p:nvPr/>
        </p:nvSpPr>
        <p:spPr>
          <a:xfrm>
            <a:off x="8330756" y="2799668"/>
            <a:ext cx="3093838"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1" name="Arrow: Right 14">
            <a:extLst>
              <a:ext uri="{FF2B5EF4-FFF2-40B4-BE49-F238E27FC236}">
                <a16:creationId xmlns:a16="http://schemas.microsoft.com/office/drawing/2014/main" xmlns="" id="{65F135F2-FAEB-4ADF-8D3D-120DEB6BD95C}"/>
              </a:ext>
            </a:extLst>
          </p:cNvPr>
          <p:cNvSpPr/>
          <p:nvPr/>
        </p:nvSpPr>
        <p:spPr>
          <a:xfrm>
            <a:off x="3719736" y="2262749"/>
            <a:ext cx="360041"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2" name="Arrow: Right 15">
            <a:extLst>
              <a:ext uri="{FF2B5EF4-FFF2-40B4-BE49-F238E27FC236}">
                <a16:creationId xmlns:a16="http://schemas.microsoft.com/office/drawing/2014/main" xmlns="" id="{6E840AD5-887F-4118-870B-DC12633121B8}"/>
              </a:ext>
            </a:extLst>
          </p:cNvPr>
          <p:cNvSpPr/>
          <p:nvPr/>
        </p:nvSpPr>
        <p:spPr>
          <a:xfrm>
            <a:off x="7608168" y="2262749"/>
            <a:ext cx="360041"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13" name="Group 29">
            <a:extLst>
              <a:ext uri="{FF2B5EF4-FFF2-40B4-BE49-F238E27FC236}">
                <a16:creationId xmlns:a16="http://schemas.microsoft.com/office/drawing/2014/main" xmlns="" id="{6099DD02-F20F-411A-AA6B-19855569220E}"/>
              </a:ext>
            </a:extLst>
          </p:cNvPr>
          <p:cNvGrpSpPr/>
          <p:nvPr/>
        </p:nvGrpSpPr>
        <p:grpSpPr>
          <a:xfrm>
            <a:off x="6610883" y="2168392"/>
            <a:ext cx="493689" cy="533524"/>
            <a:chOff x="5808998" y="4603333"/>
            <a:chExt cx="627520" cy="678153"/>
          </a:xfrm>
        </p:grpSpPr>
        <p:sp>
          <p:nvSpPr>
            <p:cNvPr id="14" name="Freeform: Shape 23">
              <a:extLst>
                <a:ext uri="{FF2B5EF4-FFF2-40B4-BE49-F238E27FC236}">
                  <a16:creationId xmlns:a16="http://schemas.microsoft.com/office/drawing/2014/main" xmlns=""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15" name="Freeform: Shape 24">
              <a:extLst>
                <a:ext uri="{FF2B5EF4-FFF2-40B4-BE49-F238E27FC236}">
                  <a16:creationId xmlns:a16="http://schemas.microsoft.com/office/drawing/2014/main" xmlns=""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16" name="Freeform: Shape 25">
              <a:extLst>
                <a:ext uri="{FF2B5EF4-FFF2-40B4-BE49-F238E27FC236}">
                  <a16:creationId xmlns:a16="http://schemas.microsoft.com/office/drawing/2014/main" xmlns=""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17" name="Freeform: Shape 26">
              <a:extLst>
                <a:ext uri="{FF2B5EF4-FFF2-40B4-BE49-F238E27FC236}">
                  <a16:creationId xmlns:a16="http://schemas.microsoft.com/office/drawing/2014/main" xmlns=""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18" name="Freeform: Shape 27">
              <a:extLst>
                <a:ext uri="{FF2B5EF4-FFF2-40B4-BE49-F238E27FC236}">
                  <a16:creationId xmlns:a16="http://schemas.microsoft.com/office/drawing/2014/main" xmlns=""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19" name="Freeform: Shape 28">
              <a:extLst>
                <a:ext uri="{FF2B5EF4-FFF2-40B4-BE49-F238E27FC236}">
                  <a16:creationId xmlns:a16="http://schemas.microsoft.com/office/drawing/2014/main" xmlns=""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20" name="Graphic 31" descr="Trophy with solid fill">
            <a:extLst>
              <a:ext uri="{FF2B5EF4-FFF2-40B4-BE49-F238E27FC236}">
                <a16:creationId xmlns:a16="http://schemas.microsoft.com/office/drawing/2014/main" xmlns="" id="{CCC33B09-9283-4AA2-B86E-82F36479DE2E}"/>
              </a:ext>
            </a:extLst>
          </p:cNvPr>
          <p:cNvSpPr/>
          <p:nvPr/>
        </p:nvSpPr>
        <p:spPr>
          <a:xfrm>
            <a:off x="10920535" y="2161785"/>
            <a:ext cx="504057"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21" name="Graphic 34" descr="Gears with solid fill">
            <a:extLst>
              <a:ext uri="{FF2B5EF4-FFF2-40B4-BE49-F238E27FC236}">
                <a16:creationId xmlns:a16="http://schemas.microsoft.com/office/drawing/2014/main" xmlns="" id="{072446BE-97CC-4B96-BD1A-C57DDAD7EFF2}"/>
              </a:ext>
            </a:extLst>
          </p:cNvPr>
          <p:cNvGrpSpPr/>
          <p:nvPr/>
        </p:nvGrpSpPr>
        <p:grpSpPr>
          <a:xfrm>
            <a:off x="2947421" y="2213176"/>
            <a:ext cx="414510" cy="532054"/>
            <a:chOff x="6572721" y="4986786"/>
            <a:chExt cx="621030" cy="751522"/>
          </a:xfrm>
          <a:solidFill>
            <a:schemeClr val="accent2"/>
          </a:solidFill>
        </p:grpSpPr>
        <p:sp>
          <p:nvSpPr>
            <p:cNvPr id="22" name="Freeform: Shape 36">
              <a:extLst>
                <a:ext uri="{FF2B5EF4-FFF2-40B4-BE49-F238E27FC236}">
                  <a16:creationId xmlns:a16="http://schemas.microsoft.com/office/drawing/2014/main" xmlns=""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23" name="Freeform: Shape 37">
              <a:extLst>
                <a:ext uri="{FF2B5EF4-FFF2-40B4-BE49-F238E27FC236}">
                  <a16:creationId xmlns:a16="http://schemas.microsoft.com/office/drawing/2014/main" xmlns=""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1324501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624040" y="980730"/>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xmlns="" id="{B30411E9-F855-4B0F-9D2C-22D62BEBFAA5}"/>
              </a:ext>
            </a:extLst>
          </p:cNvPr>
          <p:cNvSpPr/>
          <p:nvPr/>
        </p:nvSpPr>
        <p:spPr>
          <a:xfrm>
            <a:off x="226683" y="2476621"/>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xmlns="" id="{6F7280D8-18F2-49ED-AED6-846EA92971CF}"/>
              </a:ext>
            </a:extLst>
          </p:cNvPr>
          <p:cNvSpPr/>
          <p:nvPr/>
        </p:nvSpPr>
        <p:spPr>
          <a:xfrm>
            <a:off x="226683" y="3819497"/>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xmlns="" id="{B323FB2B-9F0E-40D7-9DF7-6512AA49013B}"/>
              </a:ext>
            </a:extLst>
          </p:cNvPr>
          <p:cNvSpPr/>
          <p:nvPr/>
        </p:nvSpPr>
        <p:spPr>
          <a:xfrm>
            <a:off x="226683" y="5162373"/>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71"/>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Launch Site VS. FLIGHT NUMBER</a:t>
            </a:r>
          </a:p>
        </p:txBody>
      </p:sp>
      <p:sp>
        <p:nvSpPr>
          <p:cNvPr id="6"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5691186"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16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The scatter plot of Launch Site vs. </a:t>
            </a:r>
            <a:r>
              <a:rPr lang="en-GB" dirty="0"/>
              <a:t>Flight Number shows that</a:t>
            </a:r>
            <a:r>
              <a:rPr lang="en-GB" dirty="0" smtClean="0"/>
              <a:t>:</a:t>
            </a:r>
          </a:p>
          <a:p>
            <a:pPr marL="285750" indent="-285750">
              <a:buFont typeface="Arial" pitchFamily="34" charset="0"/>
              <a:buChar char="•"/>
            </a:pPr>
            <a:r>
              <a:rPr lang="en-GB" dirty="0" smtClean="0"/>
              <a:t>As </a:t>
            </a:r>
            <a:r>
              <a:rPr lang="en-GB" dirty="0"/>
              <a:t>the number of flights increases, the rate of success at a launch site increases. </a:t>
            </a:r>
          </a:p>
          <a:p>
            <a:pPr marL="285750" indent="-285750">
              <a:buFont typeface="Arial" pitchFamily="34" charset="0"/>
              <a:buChar char="•"/>
            </a:pPr>
            <a:r>
              <a:rPr lang="en-GB" dirty="0"/>
              <a:t>Most of the early flights (flight numbers &lt; 30) were launched from CCAFS SLC 40, and were generally unsuccessful. </a:t>
            </a:r>
          </a:p>
          <a:p>
            <a:pPr marL="285750" indent="-285750">
              <a:buFont typeface="Arial" pitchFamily="34" charset="0"/>
              <a:buChar char="•"/>
            </a:pPr>
            <a:r>
              <a:rPr lang="en-GB" dirty="0"/>
              <a:t>The flights from VAFB SLC 4E also show this trend, that earlier flights were less successful.</a:t>
            </a:r>
          </a:p>
          <a:p>
            <a:pPr marL="285750" indent="-285750">
              <a:buFont typeface="Arial" pitchFamily="34" charset="0"/>
              <a:buChar char="•"/>
            </a:pPr>
            <a:r>
              <a:rPr lang="en-GB" dirty="0"/>
              <a:t>No early flights were launched from KSC LC 39A, so the launches from this site are more successful.</a:t>
            </a:r>
          </a:p>
          <a:p>
            <a:pPr marL="285750" indent="-285750">
              <a:buFont typeface="Arial" pitchFamily="34" charset="0"/>
              <a:buChar char="•"/>
            </a:pPr>
            <a:r>
              <a:rPr lang="en-GB" dirty="0"/>
              <a:t>Above a flight number of around 30, there are significantly more successful landings (Class = 1).</a:t>
            </a:r>
          </a:p>
          <a:p>
            <a:endParaRPr lang="en-GB" dirty="0"/>
          </a:p>
          <a:p>
            <a:endParaRPr lang="en-GB" dirty="0"/>
          </a:p>
        </p:txBody>
      </p:sp>
      <p:pic>
        <p:nvPicPr>
          <p:cNvPr id="7" name="Picture 6" descr="Chart, scatter chart&#10;&#10;Description automatically generated">
            <a:extLst>
              <a:ext uri="{FF2B5EF4-FFF2-40B4-BE49-F238E27FC236}">
                <a16:creationId xmlns:a16="http://schemas.microsoft.com/office/drawing/2014/main" xmlns=""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15546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LAUNCH SITE vs. PAYLOAD MASS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4323035"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solidFill>
                  <a:schemeClr val="bg1"/>
                </a:solidFill>
              </a:rPr>
              <a:t>The scatter plot of Launch Site vs. Payload Mass shows that:</a:t>
            </a:r>
          </a:p>
          <a:p>
            <a:pPr marL="285750" indent="-285750">
              <a:buFont typeface="Arial" panose="020B0604020202020204" pitchFamily="34" charset="0"/>
              <a:buChar char="•"/>
            </a:pPr>
            <a:r>
              <a:rPr lang="en-GB" sz="1600" dirty="0" smtClean="0">
                <a:solidFill>
                  <a:schemeClr val="bg1"/>
                </a:solidFill>
              </a:rPr>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smtClean="0">
                <a:solidFill>
                  <a:schemeClr val="bg1"/>
                </a:solidFill>
              </a:rPr>
              <a:t>There is no clear correlation between payload mass and success rate for a given launch site. </a:t>
            </a:r>
          </a:p>
          <a:p>
            <a:pPr marL="285750" indent="-285750">
              <a:buFont typeface="Arial" panose="020B0604020202020204" pitchFamily="34" charset="0"/>
              <a:buChar char="•"/>
            </a:pPr>
            <a:r>
              <a:rPr lang="en-GB" sz="1600" dirty="0" smtClean="0">
                <a:solidFill>
                  <a:schemeClr val="bg1"/>
                </a:solidFill>
              </a:rPr>
              <a:t>All sites launched a variety of payload masses, with most of the launches from CCAFS SLC 40 being comparatively lighter payloads (with some outliers).</a:t>
            </a:r>
            <a:endParaRPr lang="en-GB" sz="1600" dirty="0">
              <a:solidFill>
                <a:schemeClr val="bg1"/>
              </a:solidFill>
            </a:endParaRPr>
          </a:p>
        </p:txBody>
      </p:sp>
      <p:pic>
        <p:nvPicPr>
          <p:cNvPr id="4" name="Picture 4" descr="A picture containing text&#10;&#10;Description automatically generated">
            <a:extLst>
              <a:ext uri="{FF2B5EF4-FFF2-40B4-BE49-F238E27FC236}">
                <a16:creationId xmlns:a16="http://schemas.microsoft.com/office/drawing/2014/main" xmlns=""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4" y="1484786"/>
            <a:ext cx="6843314"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Success Rate vs. Orbit Type</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4683074"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solidFill>
                  <a:schemeClr val="bg1"/>
                </a:solidFill>
              </a:rPr>
              <a:t>The bar chart of Success Rate vs. Orbit Type shows that the following orbits have the highest (100%) success rate:</a:t>
            </a:r>
          </a:p>
          <a:p>
            <a:pPr marL="285750" indent="-285750">
              <a:buFont typeface="Arial" panose="020B0604020202020204" pitchFamily="34" charset="0"/>
              <a:buChar char="•"/>
            </a:pPr>
            <a:r>
              <a:rPr lang="en-GB" sz="1600" dirty="0" smtClean="0">
                <a:solidFill>
                  <a:schemeClr val="bg1"/>
                </a:solidFill>
              </a:rPr>
              <a:t>ES-L1 (Earth-Sun First </a:t>
            </a:r>
            <a:r>
              <a:rPr lang="en-GB" sz="1600" dirty="0" err="1" smtClean="0">
                <a:solidFill>
                  <a:schemeClr val="bg1"/>
                </a:solidFill>
              </a:rPr>
              <a:t>Lagrangian</a:t>
            </a:r>
            <a:r>
              <a:rPr lang="en-GB" sz="1600" dirty="0" smtClean="0">
                <a:solidFill>
                  <a:schemeClr val="bg1"/>
                </a:solidFill>
              </a:rPr>
              <a:t> Point)</a:t>
            </a:r>
          </a:p>
          <a:p>
            <a:pPr marL="285750" indent="-285750">
              <a:buFont typeface="Arial" panose="020B0604020202020204" pitchFamily="34" charset="0"/>
              <a:buChar char="•"/>
            </a:pPr>
            <a:r>
              <a:rPr lang="en-GB" sz="1600" dirty="0" smtClean="0">
                <a:solidFill>
                  <a:schemeClr val="bg1"/>
                </a:solidFill>
              </a:rPr>
              <a:t>GEO (Geostationary Orbit)</a:t>
            </a:r>
          </a:p>
          <a:p>
            <a:pPr marL="285750" indent="-285750">
              <a:buFont typeface="Arial" panose="020B0604020202020204" pitchFamily="34" charset="0"/>
              <a:buChar char="•"/>
            </a:pPr>
            <a:r>
              <a:rPr lang="en-GB" sz="1600" dirty="0" smtClean="0">
                <a:solidFill>
                  <a:schemeClr val="bg1"/>
                </a:solidFill>
              </a:rPr>
              <a:t>HEO (High Earth Orbit)</a:t>
            </a:r>
          </a:p>
          <a:p>
            <a:pPr marL="285750" indent="-285750">
              <a:buFont typeface="Arial" panose="020B0604020202020204" pitchFamily="34" charset="0"/>
              <a:buChar char="•"/>
            </a:pPr>
            <a:r>
              <a:rPr lang="en-GB" sz="1600" dirty="0" smtClean="0">
                <a:solidFill>
                  <a:schemeClr val="bg1"/>
                </a:solidFill>
              </a:rPr>
              <a:t>SSO (Sun-synchronous Orbit)</a:t>
            </a:r>
          </a:p>
          <a:p>
            <a:pPr marL="285750" indent="-285750">
              <a:buFont typeface="Arial" panose="020B0604020202020204" pitchFamily="34" charset="0"/>
              <a:buChar char="•"/>
            </a:pPr>
            <a:endParaRPr lang="en-GB" sz="1600" dirty="0" smtClean="0">
              <a:solidFill>
                <a:schemeClr val="bg1"/>
              </a:solidFill>
            </a:endParaRPr>
          </a:p>
          <a:p>
            <a:r>
              <a:rPr lang="en-GB" sz="1600" dirty="0" smtClean="0">
                <a:solidFill>
                  <a:schemeClr val="bg1"/>
                </a:solidFill>
              </a:rPr>
              <a:t>The orbit with the lowest (0%) success rate is:</a:t>
            </a:r>
          </a:p>
          <a:p>
            <a:pPr marL="285750" indent="-285750">
              <a:buFont typeface="Arial" panose="020B0604020202020204" pitchFamily="34" charset="0"/>
              <a:buChar char="•"/>
            </a:pPr>
            <a:r>
              <a:rPr lang="en-GB" sz="1600" dirty="0" smtClean="0">
                <a:solidFill>
                  <a:schemeClr val="bg1"/>
                </a:solidFill>
              </a:rPr>
              <a:t>SO (Heliocentric Orbit)</a:t>
            </a:r>
            <a:endParaRPr lang="en-GB" sz="1600" dirty="0">
              <a:solidFill>
                <a:schemeClr val="bg1"/>
              </a:solidFill>
            </a:endParaRPr>
          </a:p>
        </p:txBody>
      </p:sp>
      <p:pic>
        <p:nvPicPr>
          <p:cNvPr id="4" name="Picture 4" descr="Chart, bar chart&#10;&#10;Description automatically generated">
            <a:extLst>
              <a:ext uri="{FF2B5EF4-FFF2-40B4-BE49-F238E27FC236}">
                <a16:creationId xmlns:a16="http://schemas.microsoft.com/office/drawing/2014/main" xmlns=""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9"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 action="ppaction://noaction"/>
            <a:extLst>
              <a:ext uri="{FF2B5EF4-FFF2-40B4-BE49-F238E27FC236}">
                <a16:creationId xmlns:a16="http://schemas.microsoft.com/office/drawing/2014/main" xmlns="" id="{065F3DF3-7DCA-43E6-B9BA-F24A44ED59CE}"/>
              </a:ext>
            </a:extLst>
          </p:cNvPr>
          <p:cNvSpPr/>
          <p:nvPr>
            <p:custDataLst>
              <p:tags r:id="rId1"/>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5" name="Rectangle 4">
            <a:hlinkClick r:id="" action="ppaction://noaction"/>
            <a:extLst>
              <a:ext uri="{FF2B5EF4-FFF2-40B4-BE49-F238E27FC236}">
                <a16:creationId xmlns:a16="http://schemas.microsoft.com/office/drawing/2014/main" xmlns="" id="{1BF4A50B-178E-482D-85E9-5D071A9EF429}"/>
              </a:ext>
            </a:extLst>
          </p:cNvPr>
          <p:cNvSpPr/>
          <p:nvPr>
            <p:custDataLst>
              <p:tags r:id="rId2"/>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6" name="Rectangle 5">
            <a:hlinkClick r:id="rId15" action="ppaction://hlinksldjump"/>
            <a:extLst>
              <a:ext uri="{FF2B5EF4-FFF2-40B4-BE49-F238E27FC236}">
                <a16:creationId xmlns:a16="http://schemas.microsoft.com/office/drawing/2014/main" xmlns="" id="{78A5BD09-27BF-4985-9769-14B3FC8052DE}"/>
              </a:ext>
            </a:extLst>
          </p:cNvPr>
          <p:cNvSpPr/>
          <p:nvPr>
            <p:custDataLst>
              <p:tags r:id="rId3"/>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7" name="Rectangle 6">
            <a:hlinkClick r:id="rId15" action="ppaction://hlinksldjump"/>
            <a:extLst>
              <a:ext uri="{FF2B5EF4-FFF2-40B4-BE49-F238E27FC236}">
                <a16:creationId xmlns:a16="http://schemas.microsoft.com/office/drawing/2014/main" xmlns="" id="{0965A3A3-B66E-4C90-8D56-CB0808922BF0}"/>
              </a:ext>
            </a:extLst>
          </p:cNvPr>
          <p:cNvSpPr/>
          <p:nvPr>
            <p:custDataLst>
              <p:tags r:id="rId4"/>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8" name="Rectangle 7">
            <a:hlinkClick r:id="rId16" action="ppaction://hlinksldjump"/>
            <a:extLst>
              <a:ext uri="{FF2B5EF4-FFF2-40B4-BE49-F238E27FC236}">
                <a16:creationId xmlns:a16="http://schemas.microsoft.com/office/drawing/2014/main" xmlns="" id="{4D6BAE52-5972-4601-8F24-6B4E513B1296}"/>
              </a:ext>
            </a:extLst>
          </p:cNvPr>
          <p:cNvSpPr/>
          <p:nvPr>
            <p:custDataLst>
              <p:tags r:id="rId5"/>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9" name="Rectangle 8">
            <a:hlinkClick r:id="rId16" action="ppaction://hlinksldjump"/>
            <a:extLst>
              <a:ext uri="{FF2B5EF4-FFF2-40B4-BE49-F238E27FC236}">
                <a16:creationId xmlns:a16="http://schemas.microsoft.com/office/drawing/2014/main" xmlns="" id="{EA9C00F2-A5CB-41EC-A0CE-FF29508B3AC3}"/>
              </a:ext>
            </a:extLst>
          </p:cNvPr>
          <p:cNvSpPr/>
          <p:nvPr>
            <p:custDataLst>
              <p:tags r:id="rId6"/>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7" action="ppaction://hlinksldjump"/>
            <a:extLst>
              <a:ext uri="{FF2B5EF4-FFF2-40B4-BE49-F238E27FC236}">
                <a16:creationId xmlns:a16="http://schemas.microsoft.com/office/drawing/2014/main" xmlns="" id="{B1A5EC81-C10F-44C5-90E9-B0AE59EA4597}"/>
              </a:ext>
            </a:extLst>
          </p:cNvPr>
          <p:cNvSpPr/>
          <p:nvPr>
            <p:custDataLst>
              <p:tags r:id="rId7"/>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11" name="Rectangle 10">
            <a:hlinkClick r:id="rId17" action="ppaction://hlinksldjump"/>
            <a:extLst>
              <a:ext uri="{FF2B5EF4-FFF2-40B4-BE49-F238E27FC236}">
                <a16:creationId xmlns:a16="http://schemas.microsoft.com/office/drawing/2014/main" xmlns="" id="{512F0378-6D43-4623-8FED-9185E915F1B3}"/>
              </a:ext>
            </a:extLst>
          </p:cNvPr>
          <p:cNvSpPr/>
          <p:nvPr>
            <p:custDataLst>
              <p:tags r:id="rId8"/>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12" name="Rectangle 11">
            <a:hlinkClick r:id="rId18" action="ppaction://hlinksldjump"/>
            <a:extLst>
              <a:ext uri="{FF2B5EF4-FFF2-40B4-BE49-F238E27FC236}">
                <a16:creationId xmlns:a16="http://schemas.microsoft.com/office/drawing/2014/main" xmlns="" id="{4F7A5919-95F3-47F3-AB7E-F51A0B7358CB}"/>
              </a:ext>
            </a:extLst>
          </p:cNvPr>
          <p:cNvSpPr/>
          <p:nvPr>
            <p:custDataLst>
              <p:tags r:id="rId9"/>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13" name="Rectangle 12">
            <a:hlinkClick r:id="rId18" action="ppaction://hlinksldjump"/>
            <a:extLst>
              <a:ext uri="{FF2B5EF4-FFF2-40B4-BE49-F238E27FC236}">
                <a16:creationId xmlns:a16="http://schemas.microsoft.com/office/drawing/2014/main" xmlns="" id="{36702C2B-D30F-4AAD-876B-44849EBF6DC2}"/>
              </a:ext>
            </a:extLst>
          </p:cNvPr>
          <p:cNvSpPr/>
          <p:nvPr>
            <p:custDataLst>
              <p:tags r:id="rId10"/>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14" name="Rectangle 13">
            <a:hlinkClick r:id="rId19" action="ppaction://hlinksldjump"/>
            <a:extLst>
              <a:ext uri="{FF2B5EF4-FFF2-40B4-BE49-F238E27FC236}">
                <a16:creationId xmlns:a16="http://schemas.microsoft.com/office/drawing/2014/main" xmlns="" id="{A7F82AF1-1BE4-44B1-9360-3CD9C691B8C7}"/>
              </a:ext>
            </a:extLst>
          </p:cNvPr>
          <p:cNvSpPr/>
          <p:nvPr>
            <p:custDataLst>
              <p:tags r:id="rId11"/>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15" name="Rectangle 14">
            <a:hlinkClick r:id="rId19" action="ppaction://hlinksldjump"/>
            <a:extLst>
              <a:ext uri="{FF2B5EF4-FFF2-40B4-BE49-F238E27FC236}">
                <a16:creationId xmlns:a16="http://schemas.microsoft.com/office/drawing/2014/main" xmlns="" id="{EF1A8085-A16A-4345-96A5-4A77B9ED2DC5}"/>
              </a:ext>
            </a:extLst>
          </p:cNvPr>
          <p:cNvSpPr/>
          <p:nvPr>
            <p:custDataLst>
              <p:tags r:id="rId12"/>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dirty="0">
                <a:solidFill>
                  <a:schemeClr val="accent2"/>
                </a:solidFill>
              </a:rPr>
              <a:t>01</a:t>
            </a:r>
          </a:p>
        </p:txBody>
      </p:sp>
      <p:sp>
        <p:nvSpPr>
          <p:cNvPr id="16" name="Title 1">
            <a:extLst>
              <a:ext uri="{FF2B5EF4-FFF2-40B4-BE49-F238E27FC236}">
                <a16:creationId xmlns:a16="http://schemas.microsoft.com/office/drawing/2014/main" xmlns="" id="{9DA7942F-E308-45F3-899D-1E7F9E29A512}"/>
              </a:ext>
            </a:extLst>
          </p:cNvPr>
          <p:cNvSpPr txBox="1">
            <a:spLocks/>
          </p:cNvSpPr>
          <p:nvPr>
            <p:custDataLst>
              <p:tags r:id="rId13"/>
            </p:custDataLst>
          </p:nvPr>
        </p:nvSpPr>
        <p:spPr>
          <a:xfrm>
            <a:off x="404813" y="228243"/>
            <a:ext cx="10947772" cy="677108"/>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r>
              <a:rPr lang="en-GB" sz="4400" dirty="0" smtClean="0"/>
              <a:t>OUTLINE</a:t>
            </a:r>
            <a:endParaRPr lang="en-GB" sz="4400" dirty="0"/>
          </a:p>
        </p:txBody>
      </p:sp>
    </p:spTree>
    <p:extLst>
      <p:ext uri="{BB962C8B-B14F-4D97-AF65-F5344CB8AC3E}">
        <p14:creationId xmlns:p14="http://schemas.microsoft.com/office/powerpoint/2010/main" val="3595253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Orbit Type vs. flight number</a:t>
            </a:r>
          </a:p>
        </p:txBody>
      </p:sp>
      <p:pic>
        <p:nvPicPr>
          <p:cNvPr id="3" name="Picture 4" descr="Chart, scatter chart&#10;&#10;Description automatically generated">
            <a:extLst>
              <a:ext uri="{FF2B5EF4-FFF2-40B4-BE49-F238E27FC236}">
                <a16:creationId xmlns:a16="http://schemas.microsoft.com/office/drawing/2014/main" xmlns=""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1"/>
            <a:ext cx="6488889"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4611067"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solidFill>
                  <a:schemeClr val="bg1"/>
                </a:solidFill>
              </a:rPr>
              <a:t>This scatter plot of Orbit Type vs. Flight number shows a few useful things that the previous plots did not, such as:</a:t>
            </a:r>
          </a:p>
          <a:p>
            <a:pPr marL="285750" indent="-285750">
              <a:buFont typeface="Arial" panose="020B0604020202020204" pitchFamily="34" charset="0"/>
              <a:buChar char="•"/>
            </a:pPr>
            <a:r>
              <a:rPr lang="en-GB" sz="1600" dirty="0" smtClean="0">
                <a:solidFill>
                  <a:schemeClr val="bg1"/>
                </a:solidFill>
              </a:rPr>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smtClean="0">
                <a:solidFill>
                  <a:schemeClr val="bg1"/>
                </a:solidFill>
              </a:rPr>
              <a:t>The 100% success rate in SSO is more impressive, with 5 successful flights.</a:t>
            </a:r>
          </a:p>
          <a:p>
            <a:pPr marL="285750" indent="-285750">
              <a:buFont typeface="Arial" panose="020B0604020202020204" pitchFamily="34" charset="0"/>
              <a:buChar char="•"/>
            </a:pPr>
            <a:r>
              <a:rPr lang="en-GB" sz="1600" dirty="0" smtClean="0">
                <a:solidFill>
                  <a:schemeClr val="bg1"/>
                </a:solidFill>
              </a:rPr>
              <a:t>There is little relationship between Flight Number and Success Rate for GTO.</a:t>
            </a:r>
          </a:p>
          <a:p>
            <a:pPr marL="285750" indent="-285750">
              <a:buFont typeface="Arial" panose="020B0604020202020204" pitchFamily="34" charset="0"/>
              <a:buChar char="•"/>
            </a:pPr>
            <a:r>
              <a:rPr lang="en-GB" sz="1600" dirty="0" smtClean="0">
                <a:solidFill>
                  <a:schemeClr val="bg1"/>
                </a:solidFill>
              </a:rPr>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smtClean="0"/>
          </a:p>
          <a:p>
            <a:endParaRPr lang="en-GB" sz="1600" dirty="0"/>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ORBIT TYPE VS. PAYLOAD MASS</a:t>
            </a:r>
          </a:p>
        </p:txBody>
      </p:sp>
      <p:pic>
        <p:nvPicPr>
          <p:cNvPr id="3" name="Picture 7" descr="Chart, scatter chart&#10;&#10;Description automatically generated">
            <a:extLst>
              <a:ext uri="{FF2B5EF4-FFF2-40B4-BE49-F238E27FC236}">
                <a16:creationId xmlns:a16="http://schemas.microsoft.com/office/drawing/2014/main" xmlns=""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801"/>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4827090"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solidFill>
                  <a:schemeClr val="bg1"/>
                </a:solidFill>
              </a:rPr>
              <a:t>This scatter plot of Orbit Type vs. Payload Mass shows that:</a:t>
            </a:r>
          </a:p>
          <a:p>
            <a:pPr marL="285750" indent="-285750">
              <a:buFont typeface="Arial" panose="020B0604020202020204" pitchFamily="34" charset="0"/>
              <a:buChar char="•"/>
            </a:pPr>
            <a:r>
              <a:rPr lang="en-GB" sz="1600" dirty="0" smtClean="0">
                <a:solidFill>
                  <a:schemeClr val="bg1"/>
                </a:solidFill>
              </a:rPr>
              <a:t>The following orbit types have more success with heavy payloads:</a:t>
            </a:r>
          </a:p>
          <a:p>
            <a:pPr marL="463550" lvl="1" indent="-285750">
              <a:buFont typeface="Arial" panose="020B0604020202020204" pitchFamily="34" charset="0"/>
              <a:buChar char="•"/>
            </a:pPr>
            <a:r>
              <a:rPr lang="en-GB" sz="1400" dirty="0" smtClean="0">
                <a:solidFill>
                  <a:schemeClr val="bg1"/>
                </a:solidFill>
              </a:rPr>
              <a:t>PO (although the number of data points is small)</a:t>
            </a:r>
          </a:p>
          <a:p>
            <a:pPr marL="463550" lvl="1" indent="-285750">
              <a:buFont typeface="Arial" panose="020B0604020202020204" pitchFamily="34" charset="0"/>
              <a:buChar char="•"/>
            </a:pPr>
            <a:r>
              <a:rPr lang="en-GB" sz="1400" dirty="0" smtClean="0">
                <a:solidFill>
                  <a:schemeClr val="bg1"/>
                </a:solidFill>
              </a:rPr>
              <a:t>ISS</a:t>
            </a:r>
          </a:p>
          <a:p>
            <a:pPr marL="463550" lvl="1" indent="-285750">
              <a:buFont typeface="Arial" panose="020B0604020202020204" pitchFamily="34" charset="0"/>
              <a:buChar char="•"/>
            </a:pPr>
            <a:r>
              <a:rPr lang="en-GB" sz="1400" dirty="0" smtClean="0">
                <a:solidFill>
                  <a:schemeClr val="bg1"/>
                </a:solidFill>
              </a:rPr>
              <a:t>LEO</a:t>
            </a:r>
          </a:p>
          <a:p>
            <a:pPr marL="285750" indent="-285750">
              <a:buFont typeface="Arial" panose="020B0604020202020204" pitchFamily="34" charset="0"/>
              <a:buChar char="•"/>
            </a:pPr>
            <a:r>
              <a:rPr lang="en-GB" sz="1600" dirty="0" smtClean="0">
                <a:solidFill>
                  <a:schemeClr val="bg1"/>
                </a:solidFill>
              </a:rPr>
              <a:t>For GTO, the relationship between payload mass and success rate is unclear.</a:t>
            </a:r>
          </a:p>
          <a:p>
            <a:pPr marL="285750" indent="-285750">
              <a:buFont typeface="Arial" panose="020B0604020202020204" pitchFamily="34" charset="0"/>
              <a:buChar char="•"/>
            </a:pPr>
            <a:r>
              <a:rPr lang="en-GB" sz="1600" dirty="0" smtClean="0">
                <a:solidFill>
                  <a:schemeClr val="bg1"/>
                </a:solidFill>
              </a:rPr>
              <a:t>VLEO (Very Low Earth Orbit) launches are associated with heavier payloads, which makes intuitive sense.</a:t>
            </a:r>
          </a:p>
          <a:p>
            <a:pPr marL="285750" indent="-285750">
              <a:buFont typeface="Arial" panose="020B0604020202020204" pitchFamily="34" charset="0"/>
              <a:buChar char="•"/>
            </a:pPr>
            <a:endParaRPr lang="en-GB" sz="1600" dirty="0" smtClean="0"/>
          </a:p>
          <a:p>
            <a:endParaRPr lang="en-GB" sz="1600" dirty="0"/>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Launch Success Yearly Trend</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5259138"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smtClean="0">
                <a:solidFill>
                  <a:schemeClr val="bg1"/>
                </a:solidFill>
              </a:rPr>
              <a:t>The line chart of yearly average success rate shows that:</a:t>
            </a:r>
          </a:p>
          <a:p>
            <a:pPr marL="285750" indent="-285750">
              <a:buFont typeface="Arial" panose="020B0604020202020204" pitchFamily="34" charset="0"/>
              <a:buChar char="•"/>
            </a:pPr>
            <a:r>
              <a:rPr lang="en-GB" sz="1600" dirty="0" smtClean="0">
                <a:solidFill>
                  <a:schemeClr val="bg1"/>
                </a:solidFill>
              </a:rPr>
              <a:t>Between 2010 and 2013, all landings were unsuccessful (as the success rate is 0).</a:t>
            </a:r>
          </a:p>
          <a:p>
            <a:pPr marL="285750" indent="-285750">
              <a:buFont typeface="Arial" panose="020B0604020202020204" pitchFamily="34" charset="0"/>
              <a:buChar char="•"/>
            </a:pPr>
            <a:r>
              <a:rPr lang="en-GB" sz="1600" dirty="0" smtClean="0">
                <a:solidFill>
                  <a:schemeClr val="bg1"/>
                </a:solidFill>
              </a:rPr>
              <a:t>After 2013, the success rate generally increased, despite small dips in 2018 and 2020.</a:t>
            </a:r>
          </a:p>
          <a:p>
            <a:pPr marL="285750" indent="-285750">
              <a:buFont typeface="Arial" panose="020B0604020202020204" pitchFamily="34" charset="0"/>
              <a:buChar char="•"/>
            </a:pPr>
            <a:r>
              <a:rPr lang="en-GB" sz="1600" dirty="0" smtClean="0">
                <a:solidFill>
                  <a:schemeClr val="bg1"/>
                </a:solidFill>
              </a:rPr>
              <a:t>After 2016, there was always a greater than 50% chance of success.</a:t>
            </a:r>
            <a:endParaRPr lang="en-GB" sz="1600" dirty="0">
              <a:solidFill>
                <a:schemeClr val="bg1"/>
              </a:solidFill>
            </a:endParaRPr>
          </a:p>
        </p:txBody>
      </p:sp>
      <p:pic>
        <p:nvPicPr>
          <p:cNvPr id="4" name="Picture 4" descr="Chart&#10;&#10;Description automatically generated with medium confidence">
            <a:extLst>
              <a:ext uri="{FF2B5EF4-FFF2-40B4-BE49-F238E27FC236}">
                <a16:creationId xmlns:a16="http://schemas.microsoft.com/office/drawing/2014/main" xmlns=""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70" y="1430898"/>
            <a:ext cx="5979218"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71"/>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All Launch Site Names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382374"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UNIQUE returns only unique values from the LAUNCH_SITE column of the SPACEXTBL table.</a:t>
            </a:r>
          </a:p>
        </p:txBody>
      </p:sp>
      <p:pic>
        <p:nvPicPr>
          <p:cNvPr id="4" name="Picture 6">
            <a:extLst>
              <a:ext uri="{FF2B5EF4-FFF2-40B4-BE49-F238E27FC236}">
                <a16:creationId xmlns:a16="http://schemas.microsoft.com/office/drawing/2014/main" xmlns="" id="{F37ED244-1CA2-4FC0-A950-0A159CC785C2}"/>
              </a:ext>
            </a:extLst>
          </p:cNvPr>
          <p:cNvPicPr>
            <a:picLocks noChangeAspect="1"/>
          </p:cNvPicPr>
          <p:nvPr/>
        </p:nvPicPr>
        <p:blipFill>
          <a:blip r:embed="rId2"/>
          <a:stretch>
            <a:fillRect/>
          </a:stretch>
        </p:blipFill>
        <p:spPr>
          <a:xfrm>
            <a:off x="9840418" y="2291001"/>
            <a:ext cx="1946770"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5" name="Arrow: Right 10">
            <a:extLst>
              <a:ext uri="{FF2B5EF4-FFF2-40B4-BE49-F238E27FC236}">
                <a16:creationId xmlns:a16="http://schemas.microsoft.com/office/drawing/2014/main" xmlns="" id="{1C53322C-9E51-4115-A482-EF76877B1F6F}"/>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6" name="Picture 12" descr="Graphical user interface, application&#10;&#10;Description automatically generated">
            <a:extLst>
              <a:ext uri="{FF2B5EF4-FFF2-40B4-BE49-F238E27FC236}">
                <a16:creationId xmlns:a16="http://schemas.microsoft.com/office/drawing/2014/main" xmlns="" id="{846E2ECD-CD23-4E88-8141-3D76CEFB6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1"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Launch Site Names Begin with 'CCA'</a:t>
            </a:r>
          </a:p>
        </p:txBody>
      </p:sp>
      <p:sp>
        <p:nvSpPr>
          <p:cNvPr id="8"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LIMIT 5 fetches only 5 records, and the LIKE keyword is used with the wild card ‘CCA%’ to retrieve string values beginning with ‘CCA’. </a:t>
            </a:r>
          </a:p>
          <a:p>
            <a:endParaRPr lang="en-GB" dirty="0"/>
          </a:p>
        </p:txBody>
      </p:sp>
      <p:pic>
        <p:nvPicPr>
          <p:cNvPr id="9" name="Picture 4" descr="A picture containing graphical user interface&#10;&#10;Description automatically generated">
            <a:extLst>
              <a:ext uri="{FF2B5EF4-FFF2-40B4-BE49-F238E27FC236}">
                <a16:creationId xmlns:a16="http://schemas.microsoft.com/office/drawing/2014/main" xmlns=""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60728"/>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6">
            <a:extLst>
              <a:ext uri="{FF2B5EF4-FFF2-40B4-BE49-F238E27FC236}">
                <a16:creationId xmlns:a16="http://schemas.microsoft.com/office/drawing/2014/main" xmlns="" id="{C9205A87-4C93-4F34-8255-9BAAB28FCD17}"/>
              </a:ext>
            </a:extLst>
          </p:cNvPr>
          <p:cNvPicPr>
            <a:picLocks noChangeAspect="1"/>
          </p:cNvPicPr>
          <p:nvPr/>
        </p:nvPicPr>
        <p:blipFill>
          <a:blip r:embed="rId3"/>
          <a:stretch>
            <a:fillRect/>
          </a:stretch>
        </p:blipFill>
        <p:spPr>
          <a:xfrm>
            <a:off x="9909718"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F4AC64F1-8C9D-4DBB-8A19-981829822467}"/>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98184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Total Payload Mass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SUM keyword is used to calculate the total of the LAUNCH column, and the SUM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4" name="Picture 8" descr="Graphical user interface&#10;&#10;Description automatically generated">
            <a:extLst>
              <a:ext uri="{FF2B5EF4-FFF2-40B4-BE49-F238E27FC236}">
                <a16:creationId xmlns:a16="http://schemas.microsoft.com/office/drawing/2014/main" xmlns=""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1" y="2481014"/>
            <a:ext cx="7718050"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10">
            <a:extLst>
              <a:ext uri="{FF2B5EF4-FFF2-40B4-BE49-F238E27FC236}">
                <a16:creationId xmlns:a16="http://schemas.microsoft.com/office/drawing/2014/main" xmlns="" id="{702038D2-65BB-44EC-A438-BB9B2605B173}"/>
              </a:ext>
            </a:extLst>
          </p:cNvPr>
          <p:cNvPicPr>
            <a:picLocks noChangeAspect="1"/>
          </p:cNvPicPr>
          <p:nvPr/>
        </p:nvPicPr>
        <p:blipFill>
          <a:blip r:embed="rId3"/>
          <a:stretch>
            <a:fillRect/>
          </a:stretch>
        </p:blipFill>
        <p:spPr>
          <a:xfrm>
            <a:off x="9645998" y="3004228"/>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12">
            <a:extLst>
              <a:ext uri="{FF2B5EF4-FFF2-40B4-BE49-F238E27FC236}">
                <a16:creationId xmlns:a16="http://schemas.microsoft.com/office/drawing/2014/main" xmlns="" id="{5D85504F-EB95-434D-BFDE-57EEB165C10F}"/>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Average Payload Mass by F9 v1.1</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AVG keyword is used to calculate the average of the PAYLOAD_MASS__KG_ column, and the WHERE keyword (and the associated condition) filters the results to only the F9 v1.1 booster version.</a:t>
            </a:r>
          </a:p>
          <a:p>
            <a:endParaRPr lang="en-GB" dirty="0"/>
          </a:p>
        </p:txBody>
      </p:sp>
      <p:pic>
        <p:nvPicPr>
          <p:cNvPr id="4" name="Picture 8">
            <a:extLst>
              <a:ext uri="{FF2B5EF4-FFF2-40B4-BE49-F238E27FC236}">
                <a16:creationId xmlns:a16="http://schemas.microsoft.com/office/drawing/2014/main" xmlns=""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10" descr="Graphical user interface, application&#10;&#10;Description automatically generated">
            <a:extLst>
              <a:ext uri="{FF2B5EF4-FFF2-40B4-BE49-F238E27FC236}">
                <a16:creationId xmlns:a16="http://schemas.microsoft.com/office/drawing/2014/main" xmlns=""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2"/>
            <a:ext cx="7896201"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Arrow: Right 11">
            <a:extLst>
              <a:ext uri="{FF2B5EF4-FFF2-40B4-BE49-F238E27FC236}">
                <a16:creationId xmlns:a16="http://schemas.microsoft.com/office/drawing/2014/main" xmlns="" id="{801B4DEE-B97E-4921-9A67-9F2D2730D05E}"/>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FIRST SUCCESSFUL GROUND LANDING DATE</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MIN keyword is used to calculate the minimum of the DATE column, i.e. the first date, and the WHERE keyword (and the associated condition) filters the results to only the successful ground pad landings.</a:t>
            </a:r>
          </a:p>
          <a:p>
            <a:endParaRPr lang="en-GB" dirty="0"/>
          </a:p>
        </p:txBody>
      </p:sp>
      <p:pic>
        <p:nvPicPr>
          <p:cNvPr id="4" name="Picture 9" descr="Graphical user interface, text, application&#10;&#10;Description automatically generated">
            <a:extLst>
              <a:ext uri="{FF2B5EF4-FFF2-40B4-BE49-F238E27FC236}">
                <a16:creationId xmlns:a16="http://schemas.microsoft.com/office/drawing/2014/main" xmlns=""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9"/>
            <a:ext cx="7837129"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11">
            <a:extLst>
              <a:ext uri="{FF2B5EF4-FFF2-40B4-BE49-F238E27FC236}">
                <a16:creationId xmlns:a16="http://schemas.microsoft.com/office/drawing/2014/main" xmlns="" id="{AF7CE297-E8D5-47EE-A874-5A05AD52E1AC}"/>
              </a:ext>
            </a:extLst>
          </p:cNvPr>
          <p:cNvPicPr>
            <a:picLocks noChangeAspect="1"/>
          </p:cNvPicPr>
          <p:nvPr/>
        </p:nvPicPr>
        <p:blipFill>
          <a:blip r:embed="rId3"/>
          <a:stretch>
            <a:fillRect/>
          </a:stretch>
        </p:blipFill>
        <p:spPr>
          <a:xfrm>
            <a:off x="9569381" y="3081640"/>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12">
            <a:extLst>
              <a:ext uri="{FF2B5EF4-FFF2-40B4-BE49-F238E27FC236}">
                <a16:creationId xmlns:a16="http://schemas.microsoft.com/office/drawing/2014/main" xmlns="" id="{95549343-9BDE-4AD6-956A-51D7C55E2D4D}"/>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188642"/>
            <a:ext cx="10947772" cy="716711"/>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Successful Drone Ship Landing with Payload between 4000 and 6000</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WHERE keyword is used to filter the results to include only those that satisfy both conditions in the brackets (as the AND keyword is also used). The BETWEEN keyword allows for 4000 &lt; x &lt; 6000 values to be selected.</a:t>
            </a:r>
          </a:p>
          <a:p>
            <a:endParaRPr lang="en-GB" dirty="0"/>
          </a:p>
        </p:txBody>
      </p:sp>
      <p:pic>
        <p:nvPicPr>
          <p:cNvPr id="4" name="Picture 4" descr="Graphical user interface, text&#10;&#10;Description automatically generated">
            <a:extLst>
              <a:ext uri="{FF2B5EF4-FFF2-40B4-BE49-F238E27FC236}">
                <a16:creationId xmlns:a16="http://schemas.microsoft.com/office/drawing/2014/main" xmlns="" id="{71C3FEA7-96A8-4984-AD5D-6171B6995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4" y="2684137"/>
            <a:ext cx="7851426"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6">
            <a:extLst>
              <a:ext uri="{FF2B5EF4-FFF2-40B4-BE49-F238E27FC236}">
                <a16:creationId xmlns:a16="http://schemas.microsoft.com/office/drawing/2014/main" xmlns="" id="{07DB6356-78B7-479A-A3F7-0FB23A05728D}"/>
              </a:ext>
            </a:extLst>
          </p:cNvPr>
          <p:cNvPicPr>
            <a:picLocks noChangeAspect="1"/>
          </p:cNvPicPr>
          <p:nvPr/>
        </p:nvPicPr>
        <p:blipFill>
          <a:blip r:embed="rId3"/>
          <a:stretch>
            <a:fillRect/>
          </a:stretch>
        </p:blipFill>
        <p:spPr>
          <a:xfrm>
            <a:off x="9589608"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7">
            <a:extLst>
              <a:ext uri="{FF2B5EF4-FFF2-40B4-BE49-F238E27FC236}">
                <a16:creationId xmlns:a16="http://schemas.microsoft.com/office/drawing/2014/main" xmlns="" id="{8110911A-B0A5-4963-A1A6-A1E9F9E4AD9F}"/>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5" descr="Chart&#10;&#10;Description automatically generated with medium confidence">
            <a:extLst>
              <a:ext uri="{FF2B5EF4-FFF2-40B4-BE49-F238E27FC236}">
                <a16:creationId xmlns:a16="http://schemas.microsoft.com/office/drawing/2014/main" xmlns=""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41"/>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8" name="Titre 6">
            <a:extLst>
              <a:ext uri="{FF2B5EF4-FFF2-40B4-BE49-F238E27FC236}">
                <a16:creationId xmlns:a16="http://schemas.microsoft.com/office/drawing/2014/main" xmlns="" id="{96AC31C0-0EA4-4715-86E2-052D63B2D071}"/>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EXECUTIVE SUMMARY</a:t>
            </a:r>
          </a:p>
        </p:txBody>
      </p:sp>
      <p:sp>
        <p:nvSpPr>
          <p:cNvPr id="19" name="Espace réservé du texte 8">
            <a:extLst>
              <a:ext uri="{FF2B5EF4-FFF2-40B4-BE49-F238E27FC236}">
                <a16:creationId xmlns:a16="http://schemas.microsoft.com/office/drawing/2014/main" xmlns="" id="{62331484-B8FF-4E3E-BF36-A07F2A79E765}"/>
              </a:ext>
            </a:extLst>
          </p:cNvPr>
          <p:cNvSpPr txBox="1">
            <a:spLocks/>
          </p:cNvSpPr>
          <p:nvPr/>
        </p:nvSpPr>
        <p:spPr>
          <a:xfrm>
            <a:off x="404814" y="1447802"/>
            <a:ext cx="6627291"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solidFill>
                  <a:schemeClr val="accent2"/>
                </a:solidFill>
              </a:rPr>
              <a:t>Summary of Methodologies:</a:t>
            </a:r>
          </a:p>
          <a:p>
            <a:pPr marL="184150" lvl="2" indent="0">
              <a:buFont typeface="Arial" panose="020B0604020202020204" pitchFamily="34" charset="0"/>
              <a:buNone/>
            </a:pPr>
            <a:r>
              <a:rPr lang="en-GB" sz="1800" dirty="0" smtClean="0">
                <a:solidFill>
                  <a:schemeClr val="bg1"/>
                </a:solidFill>
              </a:rPr>
              <a:t>This project follows these steps: </a:t>
            </a:r>
          </a:p>
          <a:p>
            <a:pPr marL="819150" lvl="2" indent="-457200"/>
            <a:r>
              <a:rPr lang="en-GB" dirty="0" smtClean="0">
                <a:solidFill>
                  <a:schemeClr val="bg1"/>
                </a:solidFill>
              </a:rPr>
              <a:t>Data Collection</a:t>
            </a:r>
          </a:p>
          <a:p>
            <a:pPr marL="819150" lvl="2" indent="-457200"/>
            <a:r>
              <a:rPr lang="en-GB" dirty="0" smtClean="0">
                <a:solidFill>
                  <a:schemeClr val="bg1"/>
                </a:solidFill>
              </a:rPr>
              <a:t>Data Wrangling </a:t>
            </a:r>
          </a:p>
          <a:p>
            <a:pPr marL="819150" lvl="2" indent="-457200"/>
            <a:r>
              <a:rPr lang="en-GB" dirty="0" smtClean="0">
                <a:solidFill>
                  <a:schemeClr val="bg1"/>
                </a:solidFill>
              </a:rPr>
              <a:t>Exploratory Data Analysis</a:t>
            </a:r>
          </a:p>
          <a:p>
            <a:pPr marL="819150" lvl="2" indent="-457200"/>
            <a:r>
              <a:rPr lang="en-GB" dirty="0" smtClean="0">
                <a:solidFill>
                  <a:schemeClr val="bg1"/>
                </a:solidFill>
              </a:rPr>
              <a:t>Interactive Visual Analytics</a:t>
            </a:r>
          </a:p>
          <a:p>
            <a:pPr marL="819150" lvl="2" indent="-457200"/>
            <a:r>
              <a:rPr lang="en-GB" dirty="0" smtClean="0">
                <a:solidFill>
                  <a:schemeClr val="bg1"/>
                </a:solidFill>
              </a:rPr>
              <a:t>Predictive Analysis (Classification)</a:t>
            </a:r>
          </a:p>
          <a:p>
            <a:pPr lvl="2" indent="0">
              <a:buFont typeface="Arial" panose="020B0604020202020204" pitchFamily="34" charset="0"/>
              <a:buNone/>
            </a:pPr>
            <a:endParaRPr lang="en-GB" dirty="0" smtClean="0"/>
          </a:p>
          <a:p>
            <a:r>
              <a:rPr lang="en-GB" dirty="0" smtClean="0">
                <a:solidFill>
                  <a:schemeClr val="accent2"/>
                </a:solidFill>
              </a:rPr>
              <a:t>Summary of Results:</a:t>
            </a:r>
          </a:p>
          <a:p>
            <a:pPr marL="184150" lvl="2" indent="0">
              <a:buFont typeface="Arial" panose="020B0604020202020204" pitchFamily="34" charset="0"/>
              <a:buNone/>
            </a:pPr>
            <a:r>
              <a:rPr lang="en-GB" sz="1800" dirty="0" smtClean="0">
                <a:solidFill>
                  <a:schemeClr val="bg1"/>
                </a:solidFill>
              </a:rPr>
              <a:t>This project produced the following outputs and visualizations:</a:t>
            </a:r>
          </a:p>
          <a:p>
            <a:pPr marL="819150" lvl="2" indent="-457200">
              <a:buFont typeface="+mj-lt"/>
              <a:buAutoNum type="arabicPeriod"/>
            </a:pPr>
            <a:r>
              <a:rPr lang="en-GB" dirty="0" smtClean="0">
                <a:solidFill>
                  <a:schemeClr val="bg1"/>
                </a:solidFill>
              </a:rPr>
              <a:t>Exploratory Data Analysis (EDA) results </a:t>
            </a:r>
          </a:p>
          <a:p>
            <a:pPr marL="819150" lvl="2" indent="-457200">
              <a:buFont typeface="+mj-lt"/>
              <a:buAutoNum type="arabicPeriod"/>
            </a:pPr>
            <a:r>
              <a:rPr lang="en-GB" dirty="0" smtClean="0">
                <a:solidFill>
                  <a:schemeClr val="bg1"/>
                </a:solidFill>
              </a:rPr>
              <a:t>Geospatial analytics</a:t>
            </a:r>
          </a:p>
          <a:p>
            <a:pPr marL="819150" lvl="2" indent="-457200">
              <a:buFont typeface="+mj-lt"/>
              <a:buAutoNum type="arabicPeriod"/>
            </a:pPr>
            <a:r>
              <a:rPr lang="en-GB" dirty="0" smtClean="0">
                <a:solidFill>
                  <a:schemeClr val="bg1"/>
                </a:solidFill>
              </a:rPr>
              <a:t>Interactive dashboard</a:t>
            </a:r>
          </a:p>
          <a:p>
            <a:pPr marL="819150" lvl="2" indent="-457200">
              <a:buFont typeface="+mj-lt"/>
              <a:buAutoNum type="arabicPeriod"/>
            </a:pPr>
            <a:r>
              <a:rPr lang="en-GB" dirty="0" smtClean="0">
                <a:solidFill>
                  <a:schemeClr val="bg1"/>
                </a:solidFill>
              </a:rPr>
              <a:t>Predictive analysis of classification models</a:t>
            </a:r>
          </a:p>
          <a:p>
            <a:endParaRPr lang="en-GB" dirty="0"/>
          </a:p>
        </p:txBody>
      </p:sp>
      <p:pic>
        <p:nvPicPr>
          <p:cNvPr id="20" name="Picture 9">
            <a:extLst>
              <a:ext uri="{FF2B5EF4-FFF2-40B4-BE49-F238E27FC236}">
                <a16:creationId xmlns:a16="http://schemas.microsoft.com/office/drawing/2014/main" xmlns=""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Picture 11">
            <a:extLst>
              <a:ext uri="{FF2B5EF4-FFF2-40B4-BE49-F238E27FC236}">
                <a16:creationId xmlns:a16="http://schemas.microsoft.com/office/drawing/2014/main" xmlns="" id="{2226A540-05CE-433F-B2F1-A637EA9FC8FB}"/>
              </a:ext>
            </a:extLst>
          </p:cNvPr>
          <p:cNvPicPr>
            <a:picLocks noChangeAspect="1"/>
          </p:cNvPicPr>
          <p:nvPr/>
        </p:nvPicPr>
        <p:blipFill>
          <a:blip r:embed="rId4"/>
          <a:stretch>
            <a:fillRect/>
          </a:stretch>
        </p:blipFill>
        <p:spPr>
          <a:xfrm>
            <a:off x="6415764"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2" name="Picture 13">
            <a:extLst>
              <a:ext uri="{FF2B5EF4-FFF2-40B4-BE49-F238E27FC236}">
                <a16:creationId xmlns:a16="http://schemas.microsoft.com/office/drawing/2014/main" xmlns="" id="{6DD30B7B-4A9D-4352-8A66-45F757FA4010}"/>
              </a:ext>
            </a:extLst>
          </p:cNvPr>
          <p:cNvPicPr>
            <a:picLocks noChangeAspect="1"/>
          </p:cNvPicPr>
          <p:nvPr/>
        </p:nvPicPr>
        <p:blipFill rotWithShape="1">
          <a:blip r:embed="rId5"/>
          <a:srcRect l="2893" b="10631"/>
          <a:stretch/>
        </p:blipFill>
        <p:spPr>
          <a:xfrm>
            <a:off x="9119245" y="1622525"/>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3" name="Oval 7">
            <a:extLst>
              <a:ext uri="{FF2B5EF4-FFF2-40B4-BE49-F238E27FC236}">
                <a16:creationId xmlns:a16="http://schemas.microsoft.com/office/drawing/2014/main" xmlns="" id="{F5EC60A8-E290-432C-9150-DC133F4983FB}"/>
              </a:ext>
            </a:extLst>
          </p:cNvPr>
          <p:cNvSpPr/>
          <p:nvPr/>
        </p:nvSpPr>
        <p:spPr>
          <a:xfrm>
            <a:off x="6240017" y="146346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24" name="Oval 10">
            <a:extLst>
              <a:ext uri="{FF2B5EF4-FFF2-40B4-BE49-F238E27FC236}">
                <a16:creationId xmlns:a16="http://schemas.microsoft.com/office/drawing/2014/main" xmlns="" id="{6E91195E-1A45-4FAB-8DD4-2EB43A875AA0}"/>
              </a:ext>
            </a:extLst>
          </p:cNvPr>
          <p:cNvSpPr/>
          <p:nvPr/>
        </p:nvSpPr>
        <p:spPr>
          <a:xfrm>
            <a:off x="8992772" y="1469483"/>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5" name="Oval 12">
            <a:extLst>
              <a:ext uri="{FF2B5EF4-FFF2-40B4-BE49-F238E27FC236}">
                <a16:creationId xmlns:a16="http://schemas.microsoft.com/office/drawing/2014/main" xmlns="" id="{3C9604FB-CA0E-4BD9-816B-F05BF0A255D9}"/>
              </a:ext>
            </a:extLst>
          </p:cNvPr>
          <p:cNvSpPr/>
          <p:nvPr/>
        </p:nvSpPr>
        <p:spPr>
          <a:xfrm>
            <a:off x="6240017" y="3299582"/>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26" name="Oval 14">
            <a:extLst>
              <a:ext uri="{FF2B5EF4-FFF2-40B4-BE49-F238E27FC236}">
                <a16:creationId xmlns:a16="http://schemas.microsoft.com/office/drawing/2014/main" xmlns="" id="{6C6B3179-88F9-4EF1-829B-AD5296840D50}"/>
              </a:ext>
            </a:extLst>
          </p:cNvPr>
          <p:cNvSpPr/>
          <p:nvPr/>
        </p:nvSpPr>
        <p:spPr>
          <a:xfrm>
            <a:off x="8987004" y="3269938"/>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3899444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188642"/>
            <a:ext cx="10947772" cy="716711"/>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Total Number of Successful and Failure Mission Outcomes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COUNT keyword is used to calculate the total number of mission outcomes, and the GROUPBY keyword is also used to group these results by the type of mission outcome.</a:t>
            </a:r>
          </a:p>
        </p:txBody>
      </p:sp>
      <p:pic>
        <p:nvPicPr>
          <p:cNvPr id="4" name="Picture 4" descr="Graphical user interface&#10;&#10;Description automatically generated with medium confidence">
            <a:extLst>
              <a:ext uri="{FF2B5EF4-FFF2-40B4-BE49-F238E27FC236}">
                <a16:creationId xmlns:a16="http://schemas.microsoft.com/office/drawing/2014/main" xmlns="" id="{1B68E7D9-81E5-4460-973D-88FDAF920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8"/>
            <a:ext cx="7780537"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6">
            <a:extLst>
              <a:ext uri="{FF2B5EF4-FFF2-40B4-BE49-F238E27FC236}">
                <a16:creationId xmlns:a16="http://schemas.microsoft.com/office/drawing/2014/main" xmlns="" id="{5813E184-31A4-44F6-8E04-B0422120E8BF}"/>
              </a:ext>
            </a:extLst>
          </p:cNvPr>
          <p:cNvPicPr>
            <a:picLocks noChangeAspect="1"/>
          </p:cNvPicPr>
          <p:nvPr/>
        </p:nvPicPr>
        <p:blipFill>
          <a:blip r:embed="rId3"/>
          <a:stretch>
            <a:fillRect/>
          </a:stretch>
        </p:blipFill>
        <p:spPr>
          <a:xfrm>
            <a:off x="9547616"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7">
            <a:extLst>
              <a:ext uri="{FF2B5EF4-FFF2-40B4-BE49-F238E27FC236}">
                <a16:creationId xmlns:a16="http://schemas.microsoft.com/office/drawing/2014/main" xmlns="" id="{D00A55F6-95C7-4941-9E59-02BD45A5A209}"/>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Boosters Carried Maximum Payload</a:t>
            </a:r>
          </a:p>
        </p:txBody>
      </p:sp>
      <p:pic>
        <p:nvPicPr>
          <p:cNvPr id="3" name="Picture 4" descr="Text&#10;&#10;Description automatically generated">
            <a:extLst>
              <a:ext uri="{FF2B5EF4-FFF2-40B4-BE49-F238E27FC236}">
                <a16:creationId xmlns:a16="http://schemas.microsoft.com/office/drawing/2014/main" xmlns="" id="{8DB41782-2457-491F-AB72-BBC3943EA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6">
            <a:extLst>
              <a:ext uri="{FF2B5EF4-FFF2-40B4-BE49-F238E27FC236}">
                <a16:creationId xmlns:a16="http://schemas.microsoft.com/office/drawing/2014/main" xmlns="" id="{A175836D-2FD9-429E-AE10-7F89B7A43099}"/>
              </a:ext>
            </a:extLst>
          </p:cNvPr>
          <p:cNvPicPr>
            <a:picLocks noChangeAspect="1"/>
          </p:cNvPicPr>
          <p:nvPr/>
        </p:nvPicPr>
        <p:blipFill>
          <a:blip r:embed="rId3"/>
          <a:stretch>
            <a:fillRect/>
          </a:stretch>
        </p:blipFill>
        <p:spPr>
          <a:xfrm>
            <a:off x="9831821" y="1344672"/>
            <a:ext cx="1797394"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5" name="Arrow: Right 7">
            <a:extLst>
              <a:ext uri="{FF2B5EF4-FFF2-40B4-BE49-F238E27FC236}">
                <a16:creationId xmlns:a16="http://schemas.microsoft.com/office/drawing/2014/main" xmlns="" id="{037B3AE1-6D36-4754-9B2A-EE291B5EC6E6}"/>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6"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9219579"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a:t>
            </a:r>
            <a:r>
              <a:rPr lang="en-GB" dirty="0" err="1"/>
              <a:t>subquery</a:t>
            </a:r>
            <a:r>
              <a:rPr lang="en-GB" dirty="0"/>
              <a:t> is used here. The SELECT statement within the brackets finds the maximum payload, and this value is used in the WHERE condition. The DISTINCT keyword is then used to retrieve only distinct /unique booster versions. </a:t>
            </a:r>
          </a:p>
          <a:p>
            <a:endParaRPr lang="en-GB" dirty="0"/>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2015 Launch Records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WHERE keyword is used to filter the results for only failed landing outcomes, AND only for the year of 2015. </a:t>
            </a:r>
          </a:p>
          <a:p>
            <a:endParaRPr lang="en-GB" dirty="0"/>
          </a:p>
        </p:txBody>
      </p:sp>
      <p:pic>
        <p:nvPicPr>
          <p:cNvPr id="4" name="Picture 4" descr="A screenshot of a computer&#10;&#10;Description automatically generated with medium confidence">
            <a:extLst>
              <a:ext uri="{FF2B5EF4-FFF2-40B4-BE49-F238E27FC236}">
                <a16:creationId xmlns:a16="http://schemas.microsoft.com/office/drawing/2014/main" xmlns="" id="{27D49347-C0E6-4AA9-B25C-30060E2444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796" y="2578317"/>
            <a:ext cx="7784505"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6">
            <a:extLst>
              <a:ext uri="{FF2B5EF4-FFF2-40B4-BE49-F238E27FC236}">
                <a16:creationId xmlns:a16="http://schemas.microsoft.com/office/drawing/2014/main" xmlns="" id="{B5CB2688-64E0-47C0-BA64-C6A7DC60F686}"/>
              </a:ext>
            </a:extLst>
          </p:cNvPr>
          <p:cNvPicPr>
            <a:picLocks noChangeAspect="1"/>
          </p:cNvPicPr>
          <p:nvPr/>
        </p:nvPicPr>
        <p:blipFill>
          <a:blip r:embed="rId3"/>
          <a:stretch>
            <a:fillRect/>
          </a:stretch>
        </p:blipFill>
        <p:spPr>
          <a:xfrm>
            <a:off x="9552385" y="2981263"/>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7">
            <a:extLst>
              <a:ext uri="{FF2B5EF4-FFF2-40B4-BE49-F238E27FC236}">
                <a16:creationId xmlns:a16="http://schemas.microsoft.com/office/drawing/2014/main" xmlns="" id="{8316B8CA-7D59-4050-A066-9B5625E6A76F}"/>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Rank Landing Outcomes Between 2010-06-04 and 2017-03-20</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11406187"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pic>
        <p:nvPicPr>
          <p:cNvPr id="4" name="Picture 4" descr="Text&#10;&#10;Description automatically generated">
            <a:extLst>
              <a:ext uri="{FF2B5EF4-FFF2-40B4-BE49-F238E27FC236}">
                <a16:creationId xmlns:a16="http://schemas.microsoft.com/office/drawing/2014/main" xmlns="" id="{E1ACC389-5CD4-4704-8926-D2C2BC056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6" y="2438891"/>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6">
            <a:extLst>
              <a:ext uri="{FF2B5EF4-FFF2-40B4-BE49-F238E27FC236}">
                <a16:creationId xmlns:a16="http://schemas.microsoft.com/office/drawing/2014/main" xmlns="" id="{560491BC-24C6-41C4-B191-B66AC1EDF4AD}"/>
              </a:ext>
            </a:extLst>
          </p:cNvPr>
          <p:cNvPicPr>
            <a:picLocks noChangeAspect="1"/>
          </p:cNvPicPr>
          <p:nvPr/>
        </p:nvPicPr>
        <p:blipFill>
          <a:blip r:embed="rId3"/>
          <a:stretch>
            <a:fillRect/>
          </a:stretch>
        </p:blipFill>
        <p:spPr>
          <a:xfrm>
            <a:off x="9552385" y="2356683"/>
            <a:ext cx="2506530"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6" name="Arrow: Right 7">
            <a:extLst>
              <a:ext uri="{FF2B5EF4-FFF2-40B4-BE49-F238E27FC236}">
                <a16:creationId xmlns:a16="http://schemas.microsoft.com/office/drawing/2014/main" xmlns="" id="{00593BBD-21D6-4EFD-BA6D-CF55DBAFE911}"/>
              </a:ext>
            </a:extLst>
          </p:cNvPr>
          <p:cNvSpPr/>
          <p:nvPr/>
        </p:nvSpPr>
        <p:spPr>
          <a:xfrm>
            <a:off x="8412637" y="3186684"/>
            <a:ext cx="978409"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2" y="1323345"/>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ALL LAUNCH SITES ON A MAP</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4458155"/>
            <a:ext cx="6051227" cy="2129771"/>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solidFill>
                  <a:schemeClr val="bg1"/>
                </a:solidFill>
              </a:rPr>
              <a:t>All </a:t>
            </a:r>
            <a:r>
              <a:rPr lang="en-GB" dirty="0" err="1" smtClean="0">
                <a:solidFill>
                  <a:schemeClr val="bg1"/>
                </a:solidFill>
              </a:rPr>
              <a:t>SpaceX</a:t>
            </a:r>
            <a:r>
              <a:rPr lang="en-GB" dirty="0" smtClean="0">
                <a:solidFill>
                  <a:schemeClr val="bg1"/>
                </a:solidFill>
              </a:rPr>
              <a:t> launch sites are on coasts of the United States of America, specifically Florida and California. </a:t>
            </a:r>
          </a:p>
          <a:p>
            <a:endParaRPr lang="en-GB" dirty="0"/>
          </a:p>
        </p:txBody>
      </p:sp>
      <p:pic>
        <p:nvPicPr>
          <p:cNvPr id="4" name="Picture 4">
            <a:extLst>
              <a:ext uri="{FF2B5EF4-FFF2-40B4-BE49-F238E27FC236}">
                <a16:creationId xmlns:a16="http://schemas.microsoft.com/office/drawing/2014/main" xmlns="" id="{830E6953-316E-42EB-95D1-99F67DA414D8}"/>
              </a:ext>
            </a:extLst>
          </p:cNvPr>
          <p:cNvPicPr>
            <a:picLocks noChangeAspect="1"/>
          </p:cNvPicPr>
          <p:nvPr/>
        </p:nvPicPr>
        <p:blipFill rotWithShape="1">
          <a:blip r:embed="rId2"/>
          <a:srcRect l="14863"/>
          <a:stretch/>
        </p:blipFill>
        <p:spPr>
          <a:xfrm>
            <a:off x="404813" y="1248493"/>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6">
            <a:extLst>
              <a:ext uri="{FF2B5EF4-FFF2-40B4-BE49-F238E27FC236}">
                <a16:creationId xmlns:a16="http://schemas.microsoft.com/office/drawing/2014/main" xmlns=""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8">
            <a:extLst>
              <a:ext uri="{FF2B5EF4-FFF2-40B4-BE49-F238E27FC236}">
                <a16:creationId xmlns:a16="http://schemas.microsoft.com/office/drawing/2014/main" xmlns="" id="{ED5DAAF4-F0FD-496A-A5FD-EDD46E8D9201}"/>
              </a:ext>
            </a:extLst>
          </p:cNvPr>
          <p:cNvPicPr>
            <a:picLocks noChangeAspect="1"/>
          </p:cNvPicPr>
          <p:nvPr/>
        </p:nvPicPr>
        <p:blipFill>
          <a:blip r:embed="rId4"/>
          <a:stretch>
            <a:fillRect/>
          </a:stretch>
        </p:blipFill>
        <p:spPr>
          <a:xfrm>
            <a:off x="6703248" y="4448726"/>
            <a:ext cx="1800201"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10">
            <a:extLst>
              <a:ext uri="{FF2B5EF4-FFF2-40B4-BE49-F238E27FC236}">
                <a16:creationId xmlns:a16="http://schemas.microsoft.com/office/drawing/2014/main" xmlns="" id="{84F9D811-0565-48B1-B761-E038A313E4C1}"/>
              </a:ext>
            </a:extLst>
          </p:cNvPr>
          <p:cNvPicPr>
            <a:picLocks noChangeAspect="1"/>
          </p:cNvPicPr>
          <p:nvPr/>
        </p:nvPicPr>
        <p:blipFill>
          <a:blip r:embed="rId5"/>
          <a:stretch>
            <a:fillRect/>
          </a:stretch>
        </p:blipFill>
        <p:spPr>
          <a:xfrm>
            <a:off x="8935497"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8" name="Straight Arrow Connector 12">
            <a:extLst>
              <a:ext uri="{FF2B5EF4-FFF2-40B4-BE49-F238E27FC236}">
                <a16:creationId xmlns:a16="http://schemas.microsoft.com/office/drawing/2014/main" xmlns=""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6">
            <a:extLst>
              <a:ext uri="{FF2B5EF4-FFF2-40B4-BE49-F238E27FC236}">
                <a16:creationId xmlns:a16="http://schemas.microsoft.com/office/drawing/2014/main" xmlns="" id="{211FF143-CEC6-4CA3-89FE-0F8B1F81702C}"/>
              </a:ext>
            </a:extLst>
          </p:cNvPr>
          <p:cNvCxnSpPr>
            <a:cxnSpLocks/>
          </p:cNvCxnSpPr>
          <p:nvPr/>
        </p:nvCxnSpPr>
        <p:spPr>
          <a:xfrm flipH="1">
            <a:off x="10439400" y="3255171"/>
            <a:ext cx="754857"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23">
            <a:extLst>
              <a:ext uri="{FF2B5EF4-FFF2-40B4-BE49-F238E27FC236}">
                <a16:creationId xmlns:a16="http://schemas.microsoft.com/office/drawing/2014/main" xmlns=""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SUCCESS/FAILED LAUNCHES FOR EACH SITE</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6607174" y="1447801"/>
            <a:ext cx="5203825" cy="2139004"/>
          </a:xfrm>
          <a:prstGeom prst="rect">
            <a:avLst/>
          </a:prstGeom>
        </p:spPr>
        <p:txBody>
          <a:bodyPr vert="horz" lIns="0" tIns="0" rIns="0" bIns="0" rtlCol="0" anchor="ctr">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Launches have been grouped into clusters, and annotated with green icons for successful launches, and red icons for failed launches.</a:t>
            </a:r>
          </a:p>
        </p:txBody>
      </p:sp>
      <p:pic>
        <p:nvPicPr>
          <p:cNvPr id="4" name="Picture 4">
            <a:extLst>
              <a:ext uri="{FF2B5EF4-FFF2-40B4-BE49-F238E27FC236}">
                <a16:creationId xmlns:a16="http://schemas.microsoft.com/office/drawing/2014/main" xmlns="" id="{72AA3B8A-3CD7-47BB-B21C-38E0FA0819A7}"/>
              </a:ext>
            </a:extLst>
          </p:cNvPr>
          <p:cNvPicPr>
            <a:picLocks noChangeAspect="1"/>
          </p:cNvPicPr>
          <p:nvPr/>
        </p:nvPicPr>
        <p:blipFill rotWithShape="1">
          <a:blip r:embed="rId2"/>
          <a:srcRect l="5048" r="9066" b="33706"/>
          <a:stretch/>
        </p:blipFill>
        <p:spPr>
          <a:xfrm>
            <a:off x="373296" y="1556792"/>
            <a:ext cx="4729602"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11">
            <a:extLst>
              <a:ext uri="{FF2B5EF4-FFF2-40B4-BE49-F238E27FC236}">
                <a16:creationId xmlns:a16="http://schemas.microsoft.com/office/drawing/2014/main" xmlns="" id="{AF5D76AB-E091-47AB-A966-C5CD296A8B48}"/>
              </a:ext>
            </a:extLst>
          </p:cNvPr>
          <p:cNvPicPr>
            <a:picLocks noChangeAspect="1"/>
          </p:cNvPicPr>
          <p:nvPr/>
        </p:nvPicPr>
        <p:blipFill rotWithShape="1">
          <a:blip r:embed="rId3"/>
          <a:srcRect l="23568" t="15992" r="18660" b="13989"/>
          <a:stretch/>
        </p:blipFill>
        <p:spPr>
          <a:xfrm>
            <a:off x="6663713"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13">
            <a:extLst>
              <a:ext uri="{FF2B5EF4-FFF2-40B4-BE49-F238E27FC236}">
                <a16:creationId xmlns:a16="http://schemas.microsoft.com/office/drawing/2014/main" xmlns=""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15">
            <a:extLst>
              <a:ext uri="{FF2B5EF4-FFF2-40B4-BE49-F238E27FC236}">
                <a16:creationId xmlns:a16="http://schemas.microsoft.com/office/drawing/2014/main" xmlns=""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17">
            <a:extLst>
              <a:ext uri="{FF2B5EF4-FFF2-40B4-BE49-F238E27FC236}">
                <a16:creationId xmlns:a16="http://schemas.microsoft.com/office/drawing/2014/main" xmlns=""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Arrow Connector 18">
            <a:extLst>
              <a:ext uri="{FF2B5EF4-FFF2-40B4-BE49-F238E27FC236}">
                <a16:creationId xmlns:a16="http://schemas.microsoft.com/office/drawing/2014/main" xmlns="" id="{CA010C29-FACA-4FCC-8071-A538F22931E5}"/>
              </a:ext>
            </a:extLst>
          </p:cNvPr>
          <p:cNvCxnSpPr>
            <a:cxnSpLocks/>
          </p:cNvCxnSpPr>
          <p:nvPr/>
        </p:nvCxnSpPr>
        <p:spPr>
          <a:xfrm flipH="1">
            <a:off x="571166"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27">
            <a:extLst>
              <a:ext uri="{FF2B5EF4-FFF2-40B4-BE49-F238E27FC236}">
                <a16:creationId xmlns:a16="http://schemas.microsoft.com/office/drawing/2014/main" xmlns="" id="{846C6886-0DA4-41B4-9089-8CC8574CAC1F}"/>
              </a:ext>
            </a:extLst>
          </p:cNvPr>
          <p:cNvCxnSpPr>
            <a:cxnSpLocks/>
          </p:cNvCxnSpPr>
          <p:nvPr/>
        </p:nvCxnSpPr>
        <p:spPr>
          <a:xfrm flipH="1">
            <a:off x="3590477"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32">
            <a:extLst>
              <a:ext uri="{FF2B5EF4-FFF2-40B4-BE49-F238E27FC236}">
                <a16:creationId xmlns:a16="http://schemas.microsoft.com/office/drawing/2014/main" xmlns="" id="{BFFCB056-11ED-4BB9-8976-35C2C46E8C91}"/>
              </a:ext>
            </a:extLst>
          </p:cNvPr>
          <p:cNvCxnSpPr>
            <a:cxnSpLocks/>
          </p:cNvCxnSpPr>
          <p:nvPr/>
        </p:nvCxnSpPr>
        <p:spPr>
          <a:xfrm>
            <a:off x="4060033" y="3331369"/>
            <a:ext cx="2518706"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36">
                <a:extLst>
                  <a:ext uri="{FF2B5EF4-FFF2-40B4-BE49-F238E27FC236}">
                    <a16:creationId xmlns:a16="http://schemas.microsoft.com/office/drawing/2014/main" xmlns="" id="{80D44313-C0AE-4654-9D60-DEC2AF70D33D}"/>
                  </a:ext>
                </a:extLst>
              </p:cNvPr>
              <p:cNvSpPr txBox="1"/>
              <p:nvPr/>
            </p:nvSpPr>
            <p:spPr>
              <a:xfrm>
                <a:off x="8992395" y="4972188"/>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p:sp>
            <p:nvSpPr>
              <p:cNvPr id="12" name="TextBox 36">
                <a:extLst>
                  <a:ext uri="{FF2B5EF4-FFF2-40B4-BE49-F238E27FC236}">
                    <a16:creationId xmlns:a16="http://schemas.microsoft.com/office/drawing/2014/main" xmlns="" xmlns:a14="http://schemas.microsoft.com/office/drawing/2010/main" id="{80D44313-C0AE-4654-9D60-DEC2AF70D33D}"/>
                  </a:ext>
                </a:extLst>
              </p:cNvPr>
              <p:cNvSpPr txBox="1">
                <a:spLocks noRot="1" noChangeAspect="1" noMove="1" noResize="1" noEditPoints="1" noAdjustHandles="1" noChangeArrowheads="1" noChangeShapeType="1" noTextEdit="1"/>
              </p:cNvSpPr>
              <p:nvPr/>
            </p:nvSpPr>
            <p:spPr>
              <a:xfrm>
                <a:off x="8992395" y="4972188"/>
                <a:ext cx="314189" cy="369332"/>
              </a:xfrm>
              <a:prstGeom prst="rect">
                <a:avLst/>
              </a:prstGeom>
              <a:blipFill rotWithShape="1">
                <a:blip r:embed="rId7"/>
                <a:stretch>
                  <a:fillRect l="-5769" r="-7692"/>
                </a:stretch>
              </a:blipFill>
            </p:spPr>
            <p:txBody>
              <a:bodyPr/>
              <a:lstStyle/>
              <a:p>
                <a:r>
                  <a:rPr lang="en-GB">
                    <a:noFill/>
                  </a:rPr>
                  <a:t> </a:t>
                </a:r>
              </a:p>
            </p:txBody>
          </p:sp>
        </mc:Fallback>
      </mc:AlternateContent>
      <p:sp>
        <p:nvSpPr>
          <p:cNvPr id="13" name="TextBox 38">
            <a:extLst>
              <a:ext uri="{FF2B5EF4-FFF2-40B4-BE49-F238E27FC236}">
                <a16:creationId xmlns:a16="http://schemas.microsoft.com/office/drawing/2014/main" xmlns=""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14" name="TextBox 39">
            <a:extLst>
              <a:ext uri="{FF2B5EF4-FFF2-40B4-BE49-F238E27FC236}">
                <a16:creationId xmlns:a16="http://schemas.microsoft.com/office/drawing/2014/main" xmlns="" id="{2F38EB93-4343-4D23-962B-7E16FEFDB7D0}"/>
              </a:ext>
            </a:extLst>
          </p:cNvPr>
          <p:cNvSpPr txBox="1"/>
          <p:nvPr/>
        </p:nvSpPr>
        <p:spPr>
          <a:xfrm>
            <a:off x="3682612" y="4217799"/>
            <a:ext cx="1420287" cy="646331"/>
          </a:xfrm>
          <a:prstGeom prst="rect">
            <a:avLst/>
          </a:prstGeom>
          <a:noFill/>
        </p:spPr>
        <p:txBody>
          <a:bodyPr wrap="square" rtlCol="0">
            <a:spAutoFit/>
          </a:bodyPr>
          <a:lstStyle/>
          <a:p>
            <a:pPr algn="ctr"/>
            <a:r>
              <a:rPr lang="en-GB" dirty="0">
                <a:solidFill>
                  <a:schemeClr val="bg1"/>
                </a:solidFill>
              </a:rPr>
              <a:t>KSC LC-39A</a:t>
            </a:r>
          </a:p>
        </p:txBody>
      </p:sp>
      <p:sp>
        <p:nvSpPr>
          <p:cNvPr id="15" name="TextBox 40">
            <a:extLst>
              <a:ext uri="{FF2B5EF4-FFF2-40B4-BE49-F238E27FC236}">
                <a16:creationId xmlns:a16="http://schemas.microsoft.com/office/drawing/2014/main" xmlns="" id="{17C6D80A-8CB8-43E7-919A-881ECCFB1F0F}"/>
              </a:ext>
            </a:extLst>
          </p:cNvPr>
          <p:cNvSpPr txBox="1"/>
          <p:nvPr/>
        </p:nvSpPr>
        <p:spPr>
          <a:xfrm>
            <a:off x="529277" y="4012457"/>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PROXIMITY OF LAUNCH SITES TO OTHER POINTS OF INTEREST</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7951170" y="936955"/>
            <a:ext cx="3826538" cy="29523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smtClean="0">
                <a:solidFill>
                  <a:schemeClr val="bg1"/>
                </a:solidFill>
              </a:rPr>
              <a:t>Are launch sites in close proximity to railways? </a:t>
            </a:r>
          </a:p>
          <a:p>
            <a:pPr marL="342900" indent="-342900">
              <a:buFont typeface="Arial" panose="020B0604020202020204" pitchFamily="34" charset="0"/>
              <a:buChar char="•"/>
            </a:pPr>
            <a:r>
              <a:rPr lang="en-GB" sz="1200" dirty="0" smtClean="0">
                <a:solidFill>
                  <a:schemeClr val="accent2"/>
                </a:solidFill>
              </a:rPr>
              <a:t>YES.</a:t>
            </a:r>
            <a:r>
              <a:rPr lang="en-GB" sz="1200" dirty="0" smtClean="0"/>
              <a:t> </a:t>
            </a:r>
            <a:r>
              <a:rPr lang="en-GB" sz="1200" dirty="0" smtClean="0">
                <a:solidFill>
                  <a:schemeClr val="bg1"/>
                </a:solidFill>
              </a:rPr>
              <a:t>The coastline is only 0.87 km due East.</a:t>
            </a:r>
          </a:p>
          <a:p>
            <a:r>
              <a:rPr lang="en-GB" sz="1200" dirty="0" smtClean="0">
                <a:solidFill>
                  <a:schemeClr val="bg1"/>
                </a:solidFill>
              </a:rPr>
              <a:t>Are launch sites in close proximity to highways? </a:t>
            </a:r>
          </a:p>
          <a:p>
            <a:pPr marL="342900" indent="-342900">
              <a:buFont typeface="Arial" panose="020B0604020202020204" pitchFamily="34" charset="0"/>
              <a:buChar char="•"/>
            </a:pPr>
            <a:r>
              <a:rPr lang="en-GB" sz="1200" dirty="0" smtClean="0">
                <a:solidFill>
                  <a:schemeClr val="accent2"/>
                </a:solidFill>
              </a:rPr>
              <a:t>YES. </a:t>
            </a:r>
            <a:r>
              <a:rPr lang="en-GB" sz="1200" dirty="0" smtClean="0">
                <a:solidFill>
                  <a:schemeClr val="bg1"/>
                </a:solidFill>
              </a:rPr>
              <a:t>The nearest highway is only 0.59km away. </a:t>
            </a:r>
          </a:p>
          <a:p>
            <a:r>
              <a:rPr lang="en-GB" sz="1200" dirty="0" smtClean="0">
                <a:solidFill>
                  <a:schemeClr val="bg1"/>
                </a:solidFill>
              </a:rPr>
              <a:t>Are launch sites in close proximity to railways?</a:t>
            </a:r>
          </a:p>
          <a:p>
            <a:pPr marL="342900" indent="-342900">
              <a:buFont typeface="Arial" panose="020B0604020202020204" pitchFamily="34" charset="0"/>
              <a:buChar char="•"/>
            </a:pPr>
            <a:r>
              <a:rPr lang="en-GB" sz="1200" dirty="0" smtClean="0">
                <a:solidFill>
                  <a:schemeClr val="accent2"/>
                </a:solidFill>
              </a:rPr>
              <a:t>YES. </a:t>
            </a:r>
            <a:r>
              <a:rPr lang="en-GB" sz="1200" dirty="0" smtClean="0">
                <a:solidFill>
                  <a:schemeClr val="bg1"/>
                </a:solidFill>
              </a:rPr>
              <a:t>The nearest railway is only 1.29 km away.</a:t>
            </a:r>
          </a:p>
          <a:p>
            <a:r>
              <a:rPr lang="en-GB" sz="1200" dirty="0" smtClean="0">
                <a:solidFill>
                  <a:schemeClr val="bg1"/>
                </a:solidFill>
              </a:rPr>
              <a:t>Do launch sites keep certain distance away from cities? </a:t>
            </a:r>
          </a:p>
          <a:p>
            <a:pPr marL="342900" indent="-342900">
              <a:buFont typeface="Arial" panose="020B0604020202020204" pitchFamily="34" charset="0"/>
              <a:buChar char="•"/>
            </a:pPr>
            <a:r>
              <a:rPr lang="en-GB" sz="1200" dirty="0" smtClean="0">
                <a:solidFill>
                  <a:schemeClr val="accent2"/>
                </a:solidFill>
              </a:rPr>
              <a:t>YES. </a:t>
            </a:r>
            <a:r>
              <a:rPr lang="en-GB" sz="1200" dirty="0" smtClean="0">
                <a:solidFill>
                  <a:schemeClr val="bg1"/>
                </a:solidFill>
              </a:rPr>
              <a:t>The nearest city is 51.74 km away.</a:t>
            </a:r>
          </a:p>
          <a:p>
            <a:endParaRPr lang="en-GB" dirty="0"/>
          </a:p>
        </p:txBody>
      </p:sp>
      <p:pic>
        <p:nvPicPr>
          <p:cNvPr id="4" name="Picture 4">
            <a:extLst>
              <a:ext uri="{FF2B5EF4-FFF2-40B4-BE49-F238E27FC236}">
                <a16:creationId xmlns:a16="http://schemas.microsoft.com/office/drawing/2014/main" xmlns="" id="{6FAA4731-007A-47A7-94F7-484E3894C601}"/>
              </a:ext>
            </a:extLst>
          </p:cNvPr>
          <p:cNvPicPr>
            <a:picLocks noChangeAspect="1"/>
          </p:cNvPicPr>
          <p:nvPr/>
        </p:nvPicPr>
        <p:blipFill>
          <a:blip r:embed="rId2"/>
          <a:stretch>
            <a:fillRect/>
          </a:stretch>
        </p:blipFill>
        <p:spPr>
          <a:xfrm>
            <a:off x="479376" y="3366503"/>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6">
            <a:extLst>
              <a:ext uri="{FF2B5EF4-FFF2-40B4-BE49-F238E27FC236}">
                <a16:creationId xmlns:a16="http://schemas.microsoft.com/office/drawing/2014/main" xmlns="" id="{9ED85067-8CA6-4F75-9A4E-74946631A5FB}"/>
              </a:ext>
            </a:extLst>
          </p:cNvPr>
          <p:cNvPicPr>
            <a:picLocks noChangeAspect="1"/>
          </p:cNvPicPr>
          <p:nvPr/>
        </p:nvPicPr>
        <p:blipFill>
          <a:blip r:embed="rId3"/>
          <a:stretch>
            <a:fillRect/>
          </a:stretch>
        </p:blipFill>
        <p:spPr>
          <a:xfrm>
            <a:off x="7968208" y="3381810"/>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8">
            <a:extLst>
              <a:ext uri="{FF2B5EF4-FFF2-40B4-BE49-F238E27FC236}">
                <a16:creationId xmlns:a16="http://schemas.microsoft.com/office/drawing/2014/main" xmlns="" id="{A04E53BE-7195-40F2-8D36-E84661056391}"/>
              </a:ext>
            </a:extLst>
          </p:cNvPr>
          <p:cNvPicPr>
            <a:picLocks noChangeAspect="1"/>
          </p:cNvPicPr>
          <p:nvPr/>
        </p:nvPicPr>
        <p:blipFill>
          <a:blip r:embed="rId4"/>
          <a:stretch>
            <a:fillRect/>
          </a:stretch>
        </p:blipFill>
        <p:spPr>
          <a:xfrm>
            <a:off x="4728761"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12">
            <a:extLst>
              <a:ext uri="{FF2B5EF4-FFF2-40B4-BE49-F238E27FC236}">
                <a16:creationId xmlns:a16="http://schemas.microsoft.com/office/drawing/2014/main" xmlns="" id="{30ABECE6-E742-4972-B0B5-12B361F46DE6}"/>
              </a:ext>
            </a:extLst>
          </p:cNvPr>
          <p:cNvSpPr txBox="1"/>
          <p:nvPr/>
        </p:nvSpPr>
        <p:spPr>
          <a:xfrm>
            <a:off x="479377"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2" y="2339008"/>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xmlns="" id="{7A0F202F-B05D-4A96-A811-E17C7C676D8D}"/>
              </a:ext>
            </a:extLst>
          </p:cNvPr>
          <p:cNvPicPr>
            <a:picLocks noChangeAspect="1"/>
          </p:cNvPicPr>
          <p:nvPr/>
        </p:nvPicPr>
        <p:blipFill>
          <a:blip r:embed="rId2"/>
          <a:stretch>
            <a:fillRect/>
          </a:stretch>
        </p:blipFill>
        <p:spPr>
          <a:xfrm>
            <a:off x="404159" y="1468736"/>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launch success count for all sites</a:t>
            </a:r>
          </a:p>
        </p:txBody>
      </p:sp>
      <p:sp>
        <p:nvSpPr>
          <p:cNvPr id="4" name="Text Placeholder 2">
            <a:extLst>
              <a:ext uri="{FF2B5EF4-FFF2-40B4-BE49-F238E27FC236}">
                <a16:creationId xmlns:a16="http://schemas.microsoft.com/office/drawing/2014/main" xmlns="" id="{E6EB4016-53BF-47E2-8C18-4CAA9DE4C1F2}"/>
              </a:ext>
            </a:extLst>
          </p:cNvPr>
          <p:cNvSpPr txBox="1">
            <a:spLocks/>
          </p:cNvSpPr>
          <p:nvPr/>
        </p:nvSpPr>
        <p:spPr>
          <a:xfrm>
            <a:off x="8616281" y="1447801"/>
            <a:ext cx="3194720" cy="4616097"/>
          </a:xfrm>
          <a:prstGeom prst="rect">
            <a:avLst/>
          </a:prstGeom>
        </p:spPr>
        <p:txBody>
          <a:bodyPr vert="horz" lIns="0" tIns="0" rIns="0" bIns="0" rtlCol="0" anchor="ctr">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The launch site KSC LC-39 A had the most successful launches, with 41.7% of the total successful launches.</a:t>
            </a: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1"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a:xfrm>
            <a:off x="404814" y="388190"/>
            <a:ext cx="5979218"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a:xfrm>
            <a:off x="404814" y="1447802"/>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xmlns="" id="{B1F1B55C-742A-4DEB-9AC0-DEF9057B1345}"/>
              </a:ext>
            </a:extLst>
          </p:cNvPr>
          <p:cNvSpPr txBox="1">
            <a:spLocks/>
          </p:cNvSpPr>
          <p:nvPr/>
        </p:nvSpPr>
        <p:spPr>
          <a:xfrm>
            <a:off x="404813" y="388190"/>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xmlns=""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188642"/>
            <a:ext cx="10947772" cy="716711"/>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Pie chart for the launch site with highest launch success ratio</a:t>
            </a:r>
          </a:p>
        </p:txBody>
      </p:sp>
      <p:pic>
        <p:nvPicPr>
          <p:cNvPr id="3" name="Picture 4">
            <a:extLst>
              <a:ext uri="{FF2B5EF4-FFF2-40B4-BE49-F238E27FC236}">
                <a16:creationId xmlns:a16="http://schemas.microsoft.com/office/drawing/2014/main" xmlns="" id="{A30FB0D1-5109-4692-9BF6-206A16AE9F29}"/>
              </a:ext>
            </a:extLst>
          </p:cNvPr>
          <p:cNvPicPr>
            <a:picLocks noChangeAspect="1"/>
          </p:cNvPicPr>
          <p:nvPr/>
        </p:nvPicPr>
        <p:blipFill>
          <a:blip r:embed="rId2"/>
          <a:stretch>
            <a:fillRect/>
          </a:stretch>
        </p:blipFill>
        <p:spPr>
          <a:xfrm>
            <a:off x="408857" y="1468736"/>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xmlns="" id="{49AF9B85-3EFD-4AFE-94A4-8829DDD539C9}"/>
              </a:ext>
            </a:extLst>
          </p:cNvPr>
          <p:cNvSpPr txBox="1">
            <a:spLocks/>
          </p:cNvSpPr>
          <p:nvPr/>
        </p:nvSpPr>
        <p:spPr>
          <a:xfrm>
            <a:off x="8616281" y="1447801"/>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1">
            <a:extLst>
              <a:ext uri="{FF2B5EF4-FFF2-40B4-BE49-F238E27FC236}">
                <a16:creationId xmlns:a16="http://schemas.microsoft.com/office/drawing/2014/main" xmlns="" id="{AFE237DE-5068-439B-92F2-BC59C3C50818}"/>
              </a:ext>
            </a:extLst>
          </p:cNvPr>
          <p:cNvPicPr>
            <a:picLocks noChangeAspect="1"/>
          </p:cNvPicPr>
          <p:nvPr/>
        </p:nvPicPr>
        <p:blipFill rotWithShape="1">
          <a:blip r:embed="rId2"/>
          <a:srcRect t="2311"/>
          <a:stretch/>
        </p:blipFill>
        <p:spPr>
          <a:xfrm>
            <a:off x="7365139" y="1129960"/>
            <a:ext cx="4562402"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19">
            <a:extLst>
              <a:ext uri="{FF2B5EF4-FFF2-40B4-BE49-F238E27FC236}">
                <a16:creationId xmlns:a16="http://schemas.microsoft.com/office/drawing/2014/main" xmlns="" id="{0705F7CE-B552-4534-9640-58C6EBC2068A}"/>
              </a:ext>
            </a:extLst>
          </p:cNvPr>
          <p:cNvPicPr>
            <a:picLocks noChangeAspect="1"/>
          </p:cNvPicPr>
          <p:nvPr/>
        </p:nvPicPr>
        <p:blipFill rotWithShape="1">
          <a:blip r:embed="rId3"/>
          <a:srcRect b="3555"/>
          <a:stretch/>
        </p:blipFill>
        <p:spPr>
          <a:xfrm>
            <a:off x="7396717" y="3895278"/>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Launch Outcome VS. Payload scatter plot for all sites</a:t>
            </a:r>
          </a:p>
        </p:txBody>
      </p:sp>
      <p:sp>
        <p:nvSpPr>
          <p:cNvPr id="5" name="Text Placeholder 2">
            <a:extLst>
              <a:ext uri="{FF2B5EF4-FFF2-40B4-BE49-F238E27FC236}">
                <a16:creationId xmlns:a16="http://schemas.microsoft.com/office/drawing/2014/main" xmlns="" id="{E6EB4016-53BF-47E2-8C18-4CAA9DE4C1F2}"/>
              </a:ext>
            </a:extLst>
          </p:cNvPr>
          <p:cNvSpPr txBox="1">
            <a:spLocks/>
          </p:cNvSpPr>
          <p:nvPr/>
        </p:nvSpPr>
        <p:spPr>
          <a:xfrm>
            <a:off x="404814" y="4367259"/>
            <a:ext cx="5968594" cy="2031954"/>
          </a:xfrm>
          <a:prstGeom prst="rect">
            <a:avLst/>
          </a:prstGeom>
        </p:spPr>
        <p:txBody>
          <a:bodyPr vert="horz" lIns="0" tIns="0" rIns="0" bIns="0" rtlCol="0">
            <a:noAutofit/>
          </a:bodyPr>
          <a:lstStyle>
            <a:lvl1pPr marL="342900" indent="-342900">
              <a:lnSpc>
                <a:spcPct val="100000"/>
              </a:lnSpc>
              <a:spcBef>
                <a:spcPts val="0"/>
              </a:spcBef>
              <a:spcAft>
                <a:spcPts val="600"/>
              </a:spcAft>
              <a:buFont typeface="Arial" panose="020B0604020202020204" pitchFamily="34" charset="0"/>
              <a:buChar char="•"/>
              <a:defRPr sz="1400" baseline="0">
                <a:solidFill>
                  <a:schemeClr val="bg1"/>
                </a:solidFill>
              </a:defRPr>
            </a:lvl1pPr>
            <a:lvl2pPr marL="520700" lvl="1" indent="-342900">
              <a:lnSpc>
                <a:spcPct val="100000"/>
              </a:lnSpc>
              <a:spcBef>
                <a:spcPts val="0"/>
              </a:spcBef>
              <a:spcAft>
                <a:spcPts val="600"/>
              </a:spcAft>
              <a:buClr>
                <a:schemeClr val="accent1"/>
              </a:buClr>
              <a:buFont typeface="Arial" panose="020B0604020202020204" pitchFamily="34" charset="0"/>
              <a:buChar char="•"/>
              <a:defRPr sz="1200"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Plotting the launch outcome vs. payload for all sites shows a gap around 4000 kg, so it makes sense to split the data into 2 ranges: </a:t>
            </a:r>
          </a:p>
          <a:p>
            <a:pPr lvl="1"/>
            <a:r>
              <a:rPr lang="en-GB" dirty="0"/>
              <a:t>0 – 4000 kg (low payloads)</a:t>
            </a:r>
          </a:p>
          <a:p>
            <a:pPr lvl="1"/>
            <a:r>
              <a:rPr lang="en-GB" dirty="0"/>
              <a:t>4000 – 10000 kg (massive payloads)</a:t>
            </a:r>
          </a:p>
          <a:p>
            <a:r>
              <a:rPr lang="en-GB" dirty="0"/>
              <a:t>From these 2 plots, it can be shown that the success for massive payloads is lower than that for low payloads. </a:t>
            </a:r>
          </a:p>
          <a:p>
            <a:r>
              <a:rPr lang="en-GB" dirty="0"/>
              <a:t>It is also worth noting that some booster types (v1.0 and B5) have not been launched with massive payloads. </a:t>
            </a:r>
          </a:p>
          <a:p>
            <a:endParaRPr lang="en-GB" dirty="0"/>
          </a:p>
        </p:txBody>
      </p:sp>
      <p:pic>
        <p:nvPicPr>
          <p:cNvPr id="6" name="Picture 4">
            <a:extLst>
              <a:ext uri="{FF2B5EF4-FFF2-40B4-BE49-F238E27FC236}">
                <a16:creationId xmlns:a16="http://schemas.microsoft.com/office/drawing/2014/main" xmlns=""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7" name="Straight Connector 10">
            <a:extLst>
              <a:ext uri="{FF2B5EF4-FFF2-40B4-BE49-F238E27FC236}">
                <a16:creationId xmlns:a16="http://schemas.microsoft.com/office/drawing/2014/main" xmlns="" id="{75848518-4DB7-4DAD-B600-4D01734CCAF1}"/>
              </a:ext>
            </a:extLst>
          </p:cNvPr>
          <p:cNvCxnSpPr>
            <a:cxnSpLocks/>
          </p:cNvCxnSpPr>
          <p:nvPr/>
        </p:nvCxnSpPr>
        <p:spPr>
          <a:xfrm flipV="1">
            <a:off x="3317356" y="2146074"/>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 name="Oval 13">
            <a:extLst>
              <a:ext uri="{FF2B5EF4-FFF2-40B4-BE49-F238E27FC236}">
                <a16:creationId xmlns:a16="http://schemas.microsoft.com/office/drawing/2014/main" xmlns="" id="{BF897C79-8842-4030-B024-07ED06BBDBE1}"/>
              </a:ext>
            </a:extLst>
          </p:cNvPr>
          <p:cNvSpPr/>
          <p:nvPr/>
        </p:nvSpPr>
        <p:spPr>
          <a:xfrm>
            <a:off x="1498305" y="2901407"/>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 name="Oval 14">
            <a:extLst>
              <a:ext uri="{FF2B5EF4-FFF2-40B4-BE49-F238E27FC236}">
                <a16:creationId xmlns:a16="http://schemas.microsoft.com/office/drawing/2014/main" xmlns="" id="{46586139-AE5C-472D-A07E-F0EAE9BE67BE}"/>
              </a:ext>
            </a:extLst>
          </p:cNvPr>
          <p:cNvSpPr/>
          <p:nvPr/>
        </p:nvSpPr>
        <p:spPr>
          <a:xfrm>
            <a:off x="3477860" y="289889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 name="Oval 15">
            <a:extLst>
              <a:ext uri="{FF2B5EF4-FFF2-40B4-BE49-F238E27FC236}">
                <a16:creationId xmlns:a16="http://schemas.microsoft.com/office/drawing/2014/main" xmlns=""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6">
            <a:extLst>
              <a:ext uri="{FF2B5EF4-FFF2-40B4-BE49-F238E27FC236}">
                <a16:creationId xmlns:a16="http://schemas.microsoft.com/office/drawing/2014/main" xmlns=""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2" name="TextBox 22">
            <a:extLst>
              <a:ext uri="{FF2B5EF4-FFF2-40B4-BE49-F238E27FC236}">
                <a16:creationId xmlns:a16="http://schemas.microsoft.com/office/drawing/2014/main" xmlns="" id="{17FC7FF4-3442-4BB5-BF1C-9D892092DB5A}"/>
              </a:ext>
            </a:extLst>
          </p:cNvPr>
          <p:cNvSpPr txBox="1"/>
          <p:nvPr/>
        </p:nvSpPr>
        <p:spPr>
          <a:xfrm>
            <a:off x="1803751" y="2925918"/>
            <a:ext cx="1048685" cy="261610"/>
          </a:xfrm>
          <a:prstGeom prst="rect">
            <a:avLst/>
          </a:prstGeom>
          <a:noFill/>
        </p:spPr>
        <p:txBody>
          <a:bodyPr wrap="none" rtlCol="0">
            <a:spAutoFit/>
          </a:bodyPr>
          <a:lstStyle/>
          <a:p>
            <a:r>
              <a:rPr lang="en-GB" sz="1100" dirty="0"/>
              <a:t>Low payloads</a:t>
            </a:r>
          </a:p>
        </p:txBody>
      </p:sp>
      <p:sp>
        <p:nvSpPr>
          <p:cNvPr id="13" name="TextBox 23">
            <a:extLst>
              <a:ext uri="{FF2B5EF4-FFF2-40B4-BE49-F238E27FC236}">
                <a16:creationId xmlns:a16="http://schemas.microsoft.com/office/drawing/2014/main" xmlns="" id="{5439B27C-493F-44E9-A644-15B842A0F7A6}"/>
              </a:ext>
            </a:extLst>
          </p:cNvPr>
          <p:cNvSpPr txBox="1"/>
          <p:nvPr/>
        </p:nvSpPr>
        <p:spPr>
          <a:xfrm>
            <a:off x="3791744" y="2924488"/>
            <a:ext cx="1306768" cy="261610"/>
          </a:xfrm>
          <a:prstGeom prst="rect">
            <a:avLst/>
          </a:prstGeom>
          <a:noFill/>
        </p:spPr>
        <p:txBody>
          <a:bodyPr wrap="none" rtlCol="0">
            <a:spAutoFit/>
          </a:bodyPr>
          <a:lstStyle/>
          <a:p>
            <a:r>
              <a:rPr lang="en-GB" sz="1100" dirty="0"/>
              <a:t>Massive payloads</a:t>
            </a: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2" y="2339008"/>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CLASSIFICATION ACCURACY</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5619179" cy="4951413"/>
          </a:xfrm>
          <a:prstGeom prst="rect">
            <a:avLst/>
          </a:prstGeom>
        </p:spPr>
        <p:txBody>
          <a:bodyPr vert="horz" lIns="0" tIns="0" rIns="0" bIns="0" rtlCol="0">
            <a:noAutofit/>
          </a:bodyPr>
          <a:lstStyle>
            <a:lvl1pPr indent="0">
              <a:lnSpc>
                <a:spcPct val="100000"/>
              </a:lnSpc>
              <a:spcBef>
                <a:spcPts val="0"/>
              </a:spcBef>
              <a:spcAft>
                <a:spcPts val="600"/>
              </a:spcAft>
              <a:buFont typeface="Arial" panose="020B0604020202020204" pitchFamily="34" charset="0"/>
              <a:buNone/>
              <a:defRPr sz="2000" baseline="0">
                <a:solidFill>
                  <a:schemeClr val="bg1"/>
                </a:solidFill>
              </a:defRPr>
            </a:lvl1pPr>
            <a:lvl2pPr marL="520700" lvl="1" indent="-342900">
              <a:lnSpc>
                <a:spcPct val="100000"/>
              </a:lnSpc>
              <a:spcBef>
                <a:spcPts val="0"/>
              </a:spcBef>
              <a:spcAft>
                <a:spcPts val="600"/>
              </a:spcAft>
              <a:buClr>
                <a:schemeClr val="accent1"/>
              </a:buClr>
              <a:buFont typeface="Arial" panose="020B0604020202020204" pitchFamily="34" charset="0"/>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Plotting the Accuracy Score and Best Score for each classification algorithm produces the following result:</a:t>
            </a:r>
          </a:p>
          <a:p>
            <a:r>
              <a:rPr lang="en-GB" dirty="0"/>
              <a:t>The Decision Tree model has the highest classification accuracy</a:t>
            </a:r>
          </a:p>
          <a:p>
            <a:pPr lvl="1"/>
            <a:r>
              <a:rPr lang="en-GB" dirty="0"/>
              <a:t>The Accuracy Score is 94.44%</a:t>
            </a:r>
          </a:p>
          <a:p>
            <a:pPr lvl="1"/>
            <a:r>
              <a:rPr lang="en-GB" dirty="0"/>
              <a:t>The Best Score is 90.36%</a:t>
            </a:r>
          </a:p>
        </p:txBody>
      </p:sp>
      <p:pic>
        <p:nvPicPr>
          <p:cNvPr id="4" name="Picture 10">
            <a:extLst>
              <a:ext uri="{FF2B5EF4-FFF2-40B4-BE49-F238E27FC236}">
                <a16:creationId xmlns:a16="http://schemas.microsoft.com/office/drawing/2014/main" xmlns="" id="{49D02367-7FCC-49B8-B6BB-E790CF50A9AE}"/>
              </a:ext>
            </a:extLst>
          </p:cNvPr>
          <p:cNvPicPr>
            <a:picLocks noChangeAspect="1"/>
          </p:cNvPicPr>
          <p:nvPr/>
        </p:nvPicPr>
        <p:blipFill>
          <a:blip r:embed="rId2"/>
          <a:stretch>
            <a:fillRect/>
          </a:stretch>
        </p:blipFill>
        <p:spPr>
          <a:xfrm>
            <a:off x="652682"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5" name="Picture 12" descr="Chart, bar chart&#10;&#10;Description automatically generated">
            <a:extLst>
              <a:ext uri="{FF2B5EF4-FFF2-40B4-BE49-F238E27FC236}">
                <a16:creationId xmlns:a16="http://schemas.microsoft.com/office/drawing/2014/main" xmlns=""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3" y="3761252"/>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14" descr="Chart, bar chart&#10;&#10;Description automatically generated">
            <a:extLst>
              <a:ext uri="{FF2B5EF4-FFF2-40B4-BE49-F238E27FC236}">
                <a16:creationId xmlns:a16="http://schemas.microsoft.com/office/drawing/2014/main" xmlns=""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Confusion Matrix</a:t>
            </a:r>
          </a:p>
        </p:txBody>
      </p:sp>
      <p:pic>
        <p:nvPicPr>
          <p:cNvPr id="3" name="Picture 10" descr="Chart&#10;&#10;Description automatically generated with medium confidence">
            <a:extLst>
              <a:ext uri="{FF2B5EF4-FFF2-40B4-BE49-F238E27FC236}">
                <a16:creationId xmlns:a16="http://schemas.microsoft.com/office/drawing/2014/main" xmlns=""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 Placeholder 2">
            <a:extLst>
              <a:ext uri="{FF2B5EF4-FFF2-40B4-BE49-F238E27FC236}">
                <a16:creationId xmlns:a16="http://schemas.microsoft.com/office/drawing/2014/main" xmlns="" id="{E6EB4016-53BF-47E2-8C18-4CAA9DE4C1F2}"/>
              </a:ext>
            </a:extLst>
          </p:cNvPr>
          <p:cNvSpPr txBox="1">
            <a:spLocks/>
          </p:cNvSpPr>
          <p:nvPr/>
        </p:nvSpPr>
        <p:spPr>
          <a:xfrm>
            <a:off x="6528048" y="1447802"/>
            <a:ext cx="5282953" cy="4951413"/>
          </a:xfrm>
          <a:prstGeom prst="rect">
            <a:avLst/>
          </a:prstGeom>
        </p:spPr>
        <p:txBody>
          <a:bodyPr vert="horz" lIns="0" tIns="0" rIns="0" bIns="0" rtlCol="0">
            <a:noAutofit/>
          </a:bodyPr>
          <a:lstStyle>
            <a:lvl1pPr marL="342900" indent="-342900">
              <a:lnSpc>
                <a:spcPct val="100000"/>
              </a:lnSpc>
              <a:spcBef>
                <a:spcPts val="0"/>
              </a:spcBef>
              <a:spcAft>
                <a:spcPts val="600"/>
              </a:spcAft>
              <a:buFont typeface="Arial" panose="020B0604020202020204" pitchFamily="34" charset="0"/>
              <a:buChar char="•"/>
              <a:defRPr sz="2000" baseline="0">
                <a:solidFill>
                  <a:schemeClr val="bg1"/>
                </a:solidFill>
              </a:defRPr>
            </a:lvl1pPr>
            <a:lvl2pPr marL="177800" indent="-177800">
              <a:lnSpc>
                <a:spcPct val="100000"/>
              </a:lnSpc>
              <a:spcBef>
                <a:spcPts val="0"/>
              </a:spcBef>
              <a:spcAft>
                <a:spcPts val="600"/>
              </a:spcAft>
              <a:buClr>
                <a:schemeClr val="accent1"/>
              </a:buClr>
              <a:buFont typeface="Wingdings" panose="05000000000000000000" pitchFamily="2" charset="2"/>
              <a:buChar char="§"/>
              <a:defRPr baseline="0">
                <a:solidFill>
                  <a:schemeClr val="bg1"/>
                </a:solidFill>
              </a:defRPr>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As shown previously, best performing classification model is the Decision Tree model, with an accuracy of 94.44%. </a:t>
            </a:r>
          </a:p>
          <a:p>
            <a:r>
              <a:rPr lang="en-GB" dirty="0"/>
              <a:t>This is explained by the confusion matrix, which shows only 1 out of 18 total results classified incorrectly (a false positive, shown in the top-right corner).</a:t>
            </a:r>
          </a:p>
          <a:p>
            <a:r>
              <a:rPr lang="en-GB" dirty="0"/>
              <a:t>The other 17 results are correctly classified (5 did not land, 12 did land).</a:t>
            </a: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2" y="2921171"/>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CONCLUSIONS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2"/>
            <a:ext cx="8066241" cy="4951413"/>
          </a:xfrm>
          <a:prstGeom prst="rect">
            <a:avLst/>
          </a:prstGeom>
        </p:spPr>
        <p:txBody>
          <a:bodyPr vert="horz" lIns="0" tIns="0" rIns="0" bIns="0" rtlCol="0">
            <a:noAutofit/>
          </a:bodyPr>
          <a:lstStyle>
            <a:lvl1pPr marL="171450" indent="-171450">
              <a:lnSpc>
                <a:spcPct val="100000"/>
              </a:lnSpc>
              <a:spcBef>
                <a:spcPts val="0"/>
              </a:spcBef>
              <a:spcAft>
                <a:spcPts val="600"/>
              </a:spcAft>
              <a:buFont typeface="Arial" panose="020B0604020202020204" pitchFamily="34" charset="0"/>
              <a:buChar char="•"/>
              <a:defRPr sz="1400" baseline="0">
                <a:solidFill>
                  <a:schemeClr val="bg1"/>
                </a:solidFill>
              </a:defRPr>
            </a:lvl1pPr>
            <a:lvl2pPr marL="349250" lvl="1" indent="-171450">
              <a:lnSpc>
                <a:spcPct val="100000"/>
              </a:lnSpc>
              <a:spcBef>
                <a:spcPts val="0"/>
              </a:spcBef>
              <a:spcAft>
                <a:spcPts val="600"/>
              </a:spcAft>
              <a:buClr>
                <a:schemeClr val="accent1"/>
              </a:buClr>
              <a:buFont typeface="Arial" panose="020B0604020202020204" pitchFamily="34" charset="0"/>
              <a:buChar char="•"/>
              <a:defRPr sz="1200" baseline="0">
                <a:solidFill>
                  <a:schemeClr val="bg1"/>
                </a:solidFill>
              </a:defRPr>
            </a:lvl2pPr>
            <a:lvl3pPr marL="361950" lvl="2" indent="-184150">
              <a:lnSpc>
                <a:spcPct val="100000"/>
              </a:lnSpc>
              <a:spcBef>
                <a:spcPts val="0"/>
              </a:spcBef>
              <a:spcAft>
                <a:spcPts val="600"/>
              </a:spcAft>
              <a:buClr>
                <a:schemeClr val="accent2"/>
              </a:buClr>
              <a:buFont typeface="Arial" panose="020B0604020202020204" pitchFamily="34" charset="0"/>
              <a:buChar char="•"/>
              <a:defRPr sz="12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As the number of flights increases, the rate of success at a launch site increases, with most early flights being unsuccessful. I.e. with more experience, the success rate increases.</a:t>
            </a:r>
          </a:p>
          <a:p>
            <a:pPr lvl="1"/>
            <a:r>
              <a:rPr lang="en-GB" dirty="0"/>
              <a:t>Between 2010 and 2013, all landings were unsuccessful (as the success rate is 0).</a:t>
            </a:r>
          </a:p>
          <a:p>
            <a:pPr lvl="1"/>
            <a:r>
              <a:rPr lang="en-GB" dirty="0"/>
              <a:t>After 2013, the success rate generally increased, despite small dips in 2018 and 2020.</a:t>
            </a:r>
          </a:p>
          <a:p>
            <a:pPr lvl="1"/>
            <a:r>
              <a:rPr lang="en-GB" dirty="0"/>
              <a:t>After 2016, there was always a greater than 50% chance of success.</a:t>
            </a:r>
          </a:p>
          <a:p>
            <a:pPr lvl="1"/>
            <a:endParaRPr lang="en-GB" dirty="0"/>
          </a:p>
          <a:p>
            <a:r>
              <a:rPr lang="en-GB" dirty="0"/>
              <a:t>Orbit types ES-L1, GEO, HEO, and SSO, have the highest (100%) success rate.</a:t>
            </a:r>
          </a:p>
          <a:p>
            <a:pPr lvl="2"/>
            <a:r>
              <a:rPr lang="en-GB" dirty="0"/>
              <a:t>The 100% success rate of GEO, HEO, and ES-L1 orbits can be explained by only having 1 flight into the respective orbits. </a:t>
            </a:r>
          </a:p>
          <a:p>
            <a:pPr lvl="2"/>
            <a:r>
              <a:rPr lang="en-GB" dirty="0"/>
              <a:t>The 100% success rate in SSO is more impressive, with 5 successful flights.</a:t>
            </a:r>
          </a:p>
          <a:p>
            <a:pPr lvl="2"/>
            <a:r>
              <a:rPr lang="en-GB" dirty="0"/>
              <a:t>The orbit types PO, ISS, and LEO, have more success with heavy payloads:</a:t>
            </a:r>
          </a:p>
          <a:p>
            <a:pPr lvl="2"/>
            <a:r>
              <a:rPr lang="en-GB" dirty="0"/>
              <a:t>VLEO (Very Low Earth Orbit) launches are associated with heavier payloads, which makes intuitive sense.</a:t>
            </a:r>
          </a:p>
          <a:p>
            <a:pPr lvl="1"/>
            <a:endParaRPr lang="en-GB" dirty="0"/>
          </a:p>
          <a:p>
            <a:r>
              <a:rPr lang="en-GB" dirty="0"/>
              <a:t>The launch site KSC LC-39 A had the most successful launches, with 41.7% of the total successful launches, and also the highest rate of successful launches, with a 76.9% success rate. </a:t>
            </a:r>
          </a:p>
          <a:p>
            <a:endParaRPr lang="en-GB" dirty="0"/>
          </a:p>
          <a:p>
            <a:r>
              <a:rPr lang="en-GB" dirty="0"/>
              <a:t>The success for massive payloads (over 4000kg) is lower than that for low payloads.</a:t>
            </a:r>
          </a:p>
          <a:p>
            <a:endParaRPr lang="en-GB" dirty="0"/>
          </a:p>
          <a:p>
            <a:r>
              <a:rPr lang="en-GB" dirty="0"/>
              <a:t>The best performing classification model is the Decision Tree model, with an accuracy of 94.44%. </a:t>
            </a:r>
          </a:p>
          <a:p>
            <a:endParaRPr lang="en-GB" dirty="0"/>
          </a:p>
          <a:p>
            <a:endParaRPr lang="en-GB" dirty="0"/>
          </a:p>
          <a:p>
            <a:endParaRPr lang="en-GB" dirty="0"/>
          </a:p>
          <a:p>
            <a:endParaRPr lang="en-GB" dirty="0"/>
          </a:p>
          <a:p>
            <a:endParaRPr lang="en-GB" dirty="0"/>
          </a:p>
          <a:p>
            <a:endParaRPr lang="en-GB" dirty="0"/>
          </a:p>
        </p:txBody>
      </p:sp>
      <p:pic>
        <p:nvPicPr>
          <p:cNvPr id="4" name="Picture 3" descr="Chart&#10;&#10;Description automatically generated with medium confidence">
            <a:extLst>
              <a:ext uri="{FF2B5EF4-FFF2-40B4-BE49-F238E27FC236}">
                <a16:creationId xmlns:a16="http://schemas.microsoft.com/office/drawing/2014/main" xmlns="" id="{87AB9C7E-9F36-442F-B2CA-867B86B95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3"/>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5" name="Group 10">
            <a:extLst>
              <a:ext uri="{FF2B5EF4-FFF2-40B4-BE49-F238E27FC236}">
                <a16:creationId xmlns:a16="http://schemas.microsoft.com/office/drawing/2014/main" xmlns="" id="{A564E096-29E5-4B66-AD8E-B2B2785A3592}"/>
              </a:ext>
            </a:extLst>
          </p:cNvPr>
          <p:cNvGrpSpPr/>
          <p:nvPr/>
        </p:nvGrpSpPr>
        <p:grpSpPr>
          <a:xfrm>
            <a:off x="8471056" y="2719305"/>
            <a:ext cx="3404705" cy="989978"/>
            <a:chOff x="8471054" y="2690634"/>
            <a:chExt cx="3404705" cy="989978"/>
          </a:xfrm>
        </p:grpSpPr>
        <p:pic>
          <p:nvPicPr>
            <p:cNvPr id="6" name="Picture 4" descr="Chart, bar chart&#10;&#10;Description automatically generated">
              <a:extLst>
                <a:ext uri="{FF2B5EF4-FFF2-40B4-BE49-F238E27FC236}">
                  <a16:creationId xmlns:a16="http://schemas.microsoft.com/office/drawing/2014/main" xmlns="" id="{255572AB-0488-4295-9F76-6644A53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xmlns="" id="{7FCC9948-E1E4-4C33-AD1B-66E1EFB60EA0}"/>
              </a:ext>
            </a:extLst>
          </p:cNvPr>
          <p:cNvPicPr>
            <a:picLocks noChangeAspect="1"/>
          </p:cNvPicPr>
          <p:nvPr/>
        </p:nvPicPr>
        <p:blipFill>
          <a:blip r:embed="rId5"/>
          <a:stretch>
            <a:fillRect/>
          </a:stretch>
        </p:blipFill>
        <p:spPr>
          <a:xfrm>
            <a:off x="9249139" y="3980037"/>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9" name="Group 9">
            <a:extLst>
              <a:ext uri="{FF2B5EF4-FFF2-40B4-BE49-F238E27FC236}">
                <a16:creationId xmlns:a16="http://schemas.microsoft.com/office/drawing/2014/main" xmlns="" id="{A279BAC3-BC82-4D04-A7E0-21C8A58695A6}"/>
              </a:ext>
            </a:extLst>
          </p:cNvPr>
          <p:cNvGrpSpPr/>
          <p:nvPr/>
        </p:nvGrpSpPr>
        <p:grpSpPr>
          <a:xfrm>
            <a:off x="8471056" y="5215074"/>
            <a:ext cx="3404705" cy="976998"/>
            <a:chOff x="8471054" y="5215074"/>
            <a:chExt cx="3404705" cy="976998"/>
          </a:xfrm>
        </p:grpSpPr>
        <p:pic>
          <p:nvPicPr>
            <p:cNvPr id="10" name="Picture 5" descr="Chart, bar chart&#10;&#10;Description automatically generated">
              <a:extLst>
                <a:ext uri="{FF2B5EF4-FFF2-40B4-BE49-F238E27FC236}">
                  <a16:creationId xmlns:a16="http://schemas.microsoft.com/office/drawing/2014/main" xmlns="" id="{85E3C5A5-C061-4F25-A747-A2583DD8CD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8" descr="Chart&#10;&#10;Description automatically generated with medium confidence">
              <a:extLst>
                <a:ext uri="{FF2B5EF4-FFF2-40B4-BE49-F238E27FC236}">
                  <a16:creationId xmlns:a16="http://schemas.microsoft.com/office/drawing/2014/main" xmlns="" id="{E238F02F-1A57-4F59-82AD-DA2E748483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DATA COLLECTION – space x REST </a:t>
            </a:r>
            <a:r>
              <a:rPr lang="en-GB" dirty="0" err="1"/>
              <a:t>api</a:t>
            </a:r>
            <a:endParaRPr lang="en-GB" dirty="0"/>
          </a:p>
        </p:txBody>
      </p:sp>
      <p:sp>
        <p:nvSpPr>
          <p:cNvPr id="3" name="TextBox 11">
            <a:extLst>
              <a:ext uri="{FF2B5EF4-FFF2-40B4-BE49-F238E27FC236}">
                <a16:creationId xmlns:a16="http://schemas.microsoft.com/office/drawing/2014/main" xmlns="" id="{C21099A1-48BE-40EF-8C62-B563FE680D62}"/>
              </a:ext>
            </a:extLst>
          </p:cNvPr>
          <p:cNvSpPr txBox="1"/>
          <p:nvPr/>
        </p:nvSpPr>
        <p:spPr>
          <a:xfrm>
            <a:off x="154064" y="1106744"/>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4" name="Picture 13">
            <a:extLst>
              <a:ext uri="{FF2B5EF4-FFF2-40B4-BE49-F238E27FC236}">
                <a16:creationId xmlns:a16="http://schemas.microsoft.com/office/drawing/2014/main" xmlns="" id="{43B9C8A0-8640-47D3-B185-30DC8761039E}"/>
              </a:ext>
            </a:extLst>
          </p:cNvPr>
          <p:cNvPicPr>
            <a:picLocks noChangeAspect="1"/>
          </p:cNvPicPr>
          <p:nvPr/>
        </p:nvPicPr>
        <p:blipFill>
          <a:blip r:embed="rId2"/>
          <a:stretch>
            <a:fillRect/>
          </a:stretch>
        </p:blipFill>
        <p:spPr>
          <a:xfrm>
            <a:off x="7159775" y="475636"/>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5" name="Picture 15">
            <a:extLst>
              <a:ext uri="{FF2B5EF4-FFF2-40B4-BE49-F238E27FC236}">
                <a16:creationId xmlns:a16="http://schemas.microsoft.com/office/drawing/2014/main" xmlns=""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18">
            <a:extLst>
              <a:ext uri="{FF2B5EF4-FFF2-40B4-BE49-F238E27FC236}">
                <a16:creationId xmlns:a16="http://schemas.microsoft.com/office/drawing/2014/main" xmlns="" id="{D7E53016-BAA8-40A7-B983-27AD4344024D}"/>
              </a:ext>
            </a:extLst>
          </p:cNvPr>
          <p:cNvPicPr>
            <a:picLocks noChangeAspect="1"/>
          </p:cNvPicPr>
          <p:nvPr/>
        </p:nvPicPr>
        <p:blipFill>
          <a:blip r:embed="rId4"/>
          <a:stretch>
            <a:fillRect/>
          </a:stretch>
        </p:blipFill>
        <p:spPr>
          <a:xfrm>
            <a:off x="404814" y="1875616"/>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DATA COLLECTION – WEB SCRAPING</a:t>
            </a:r>
          </a:p>
        </p:txBody>
      </p:sp>
      <p:pic>
        <p:nvPicPr>
          <p:cNvPr id="3" name="Picture 5" descr="Text&#10;&#10;Description automatically generated">
            <a:extLst>
              <a:ext uri="{FF2B5EF4-FFF2-40B4-BE49-F238E27FC236}">
                <a16:creationId xmlns:a16="http://schemas.microsoft.com/office/drawing/2014/main" xmlns="" id="{F773C304-83A3-4986-BB7D-679AC41AE3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4" name="Picture 9" descr="Text&#10;&#10;Description automatically generated">
            <a:extLst>
              <a:ext uri="{FF2B5EF4-FFF2-40B4-BE49-F238E27FC236}">
                <a16:creationId xmlns:a16="http://schemas.microsoft.com/office/drawing/2014/main" xmlns="" id="{F2AC72B9-BD42-4F36-881C-B985120BAC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0" t="7070" r="29255" b="6330"/>
          <a:stretch/>
        </p:blipFill>
        <p:spPr>
          <a:xfrm>
            <a:off x="3814175" y="1412777"/>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5" name="TextBox 7">
            <a:extLst>
              <a:ext uri="{FF2B5EF4-FFF2-40B4-BE49-F238E27FC236}">
                <a16:creationId xmlns:a16="http://schemas.microsoft.com/office/drawing/2014/main" xmlns="" id="{225F96D5-27AA-4B7D-BE40-8798D1CCEA6F}"/>
              </a:ext>
            </a:extLst>
          </p:cNvPr>
          <p:cNvSpPr txBox="1"/>
          <p:nvPr/>
        </p:nvSpPr>
        <p:spPr>
          <a:xfrm>
            <a:off x="154063" y="1106742"/>
            <a:ext cx="3698185"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spTree>
    <p:extLst>
      <p:ext uri="{BB962C8B-B14F-4D97-AF65-F5344CB8AC3E}">
        <p14:creationId xmlns:p14="http://schemas.microsoft.com/office/powerpoint/2010/main" val="2583720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xmlns="" id="{622DA3B6-DC47-4B36-985D-C5E3E531C22F}"/>
              </a:ext>
            </a:extLst>
          </p:cNvPr>
          <p:cNvSpPr txBox="1">
            <a:spLocks/>
          </p:cNvSpPr>
          <p:nvPr/>
        </p:nvSpPr>
        <p:spPr>
          <a:xfrm>
            <a:off x="404814" y="1447802"/>
            <a:ext cx="11406187" cy="4951413"/>
          </a:xfrm>
          <a:prstGeom prst="rect">
            <a:avLst/>
          </a:prstGeom>
        </p:spPr>
        <p:txBody>
          <a:bodyPr vert="horz" lIns="0" tIns="0" rIns="0" bIns="0" numCol="2" rtlCol="0">
            <a:noAutofit/>
          </a:bodyPr>
          <a:lstStyle>
            <a:lvl1pPr marL="342900" indent="-342900">
              <a:lnSpc>
                <a:spcPct val="100000"/>
              </a:lnSpc>
              <a:spcBef>
                <a:spcPts val="0"/>
              </a:spcBef>
              <a:spcAft>
                <a:spcPts val="600"/>
              </a:spcAft>
              <a:buFont typeface="+mj-lt"/>
              <a:buAutoNum type="arabicPeriod"/>
              <a:defRPr sz="1600" baseline="0">
                <a:solidFill>
                  <a:schemeClr val="accent2"/>
                </a:solidFill>
              </a:defRPr>
            </a:lvl1pPr>
            <a:lvl2pPr marL="520700" lvl="1" indent="-342900">
              <a:lnSpc>
                <a:spcPct val="100000"/>
              </a:lnSpc>
              <a:spcBef>
                <a:spcPts val="0"/>
              </a:spcBef>
              <a:spcAft>
                <a:spcPts val="600"/>
              </a:spcAft>
              <a:buClr>
                <a:schemeClr val="accent1"/>
              </a:buClr>
              <a:buFont typeface="Arial" panose="020B0604020202020204" pitchFamily="34" charset="0"/>
              <a:buChar char="•"/>
              <a:defRPr sz="1400" baseline="0">
                <a:solidFill>
                  <a:schemeClr val="bg1"/>
                </a:solidFill>
              </a:defRPr>
            </a:lvl2pPr>
            <a:lvl3pPr marL="704850" lvl="2" indent="-342900">
              <a:lnSpc>
                <a:spcPct val="100000"/>
              </a:lnSpc>
              <a:spcBef>
                <a:spcPts val="0"/>
              </a:spcBef>
              <a:spcAft>
                <a:spcPts val="600"/>
              </a:spcAft>
              <a:buClr>
                <a:schemeClr val="accent2"/>
              </a:buClr>
              <a:buFont typeface="Arial" panose="020B0604020202020204" pitchFamily="34" charset="0"/>
              <a:buChar char="•"/>
              <a:defRPr sz="12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t>Data Collection</a:t>
            </a:r>
          </a:p>
          <a:p>
            <a:pPr lvl="1"/>
            <a:r>
              <a:rPr lang="en-GB"/>
              <a:t>Making GET requests to the SpaceX REST API</a:t>
            </a:r>
          </a:p>
          <a:p>
            <a:pPr lvl="1"/>
            <a:r>
              <a:rPr lang="en-GB"/>
              <a:t>Web Scraping</a:t>
            </a:r>
          </a:p>
          <a:p>
            <a:r>
              <a:rPr lang="en-GB"/>
              <a:t>Data Wrangling </a:t>
            </a:r>
          </a:p>
          <a:p>
            <a:pPr lvl="1"/>
            <a:r>
              <a:rPr lang="en-GB"/>
              <a:t>Using the .fillna() method to remove NaN values</a:t>
            </a:r>
          </a:p>
          <a:p>
            <a:pPr lvl="1"/>
            <a:r>
              <a:rPr lang="en-GB"/>
              <a:t>Using the .value_counts() method to determine the following:</a:t>
            </a:r>
          </a:p>
          <a:p>
            <a:pPr lvl="2"/>
            <a:r>
              <a:rPr lang="en-GB"/>
              <a:t>Number of launches on each site</a:t>
            </a:r>
          </a:p>
          <a:p>
            <a:pPr lvl="2"/>
            <a:r>
              <a:rPr lang="en-GB"/>
              <a:t>Number and occurrence of each orbit</a:t>
            </a:r>
          </a:p>
          <a:p>
            <a:pPr lvl="2"/>
            <a:r>
              <a:rPr lang="en-GB"/>
              <a:t>Number and occurrence of mission outcome per orbit type</a:t>
            </a:r>
          </a:p>
          <a:p>
            <a:pPr lvl="1"/>
            <a:r>
              <a:rPr lang="en-GB"/>
              <a:t>Creating a landing outcome label that shows the following:</a:t>
            </a:r>
          </a:p>
          <a:p>
            <a:pPr lvl="2"/>
            <a:r>
              <a:rPr lang="en-GB"/>
              <a:t>0 when the booster did not land successfully</a:t>
            </a:r>
          </a:p>
          <a:p>
            <a:pPr lvl="2"/>
            <a:r>
              <a:rPr lang="en-GB"/>
              <a:t>1 when the booster did land successfully</a:t>
            </a:r>
          </a:p>
          <a:p>
            <a:r>
              <a:rPr lang="en-GB"/>
              <a:t>Exploratory Data Analysis</a:t>
            </a:r>
          </a:p>
          <a:p>
            <a:pPr lvl="1"/>
            <a:r>
              <a:rPr lang="en-GB"/>
              <a:t>Using SQL queries to manipulate and evaluate the SpaceX dataset</a:t>
            </a:r>
          </a:p>
          <a:p>
            <a:pPr lvl="1"/>
            <a:r>
              <a:rPr lang="en-GB"/>
              <a:t>Using Pandas and Matplotlib to visualize relationships between variables, and determine patterns</a:t>
            </a:r>
          </a:p>
          <a:p>
            <a:r>
              <a:rPr lang="en-GB"/>
              <a:t>Interactive Visual Analytics</a:t>
            </a:r>
          </a:p>
          <a:p>
            <a:pPr lvl="1"/>
            <a:r>
              <a:rPr lang="en-GB"/>
              <a:t>Geospatial analytics using Folium</a:t>
            </a:r>
          </a:p>
          <a:p>
            <a:pPr lvl="1"/>
            <a:r>
              <a:rPr lang="en-GB"/>
              <a:t>Creating an interactive dashboard using Plotly Dash</a:t>
            </a:r>
          </a:p>
          <a:p>
            <a:r>
              <a:rPr lang="en-GB"/>
              <a:t>Data Modelling and Evaluation</a:t>
            </a:r>
          </a:p>
          <a:p>
            <a:pPr lvl="1"/>
            <a:r>
              <a:rPr lang="en-GB"/>
              <a:t>Using Scikit-Learn to:</a:t>
            </a:r>
          </a:p>
          <a:p>
            <a:pPr lvl="2"/>
            <a:r>
              <a:rPr lang="en-GB"/>
              <a:t>Pre-process (standardize) the data</a:t>
            </a:r>
          </a:p>
          <a:p>
            <a:pPr lvl="2"/>
            <a:r>
              <a:rPr lang="en-GB"/>
              <a:t>Split the data into training and testing data using train_test_split</a:t>
            </a:r>
          </a:p>
          <a:p>
            <a:pPr lvl="2"/>
            <a:r>
              <a:rPr lang="en-GB"/>
              <a:t>Train different classification models</a:t>
            </a:r>
          </a:p>
          <a:p>
            <a:pPr lvl="2"/>
            <a:r>
              <a:rPr lang="en-GB"/>
              <a:t>Find hyperparameters using GridSearchCV</a:t>
            </a:r>
          </a:p>
          <a:p>
            <a:pPr lvl="1"/>
            <a:r>
              <a:rPr lang="en-GB"/>
              <a:t>Plotting confusion matrices for each classification model</a:t>
            </a:r>
          </a:p>
          <a:p>
            <a:pPr lvl="1"/>
            <a:r>
              <a:rPr lang="en-GB"/>
              <a:t>Assessing the accuracy of each classification model</a:t>
            </a:r>
          </a:p>
          <a:p>
            <a:endParaRPr lang="en-US" dirty="0"/>
          </a:p>
        </p:txBody>
      </p:sp>
      <p:sp>
        <p:nvSpPr>
          <p:cNvPr id="3" name="Title 12">
            <a:extLst>
              <a:ext uri="{FF2B5EF4-FFF2-40B4-BE49-F238E27FC236}">
                <a16:creationId xmlns:a16="http://schemas.microsoft.com/office/drawing/2014/main" xmlns="" id="{804BABCD-5D07-421C-B8F7-FD9A7A6607C0}"/>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METHODOLOGY SUMMARY</a:t>
            </a:r>
          </a:p>
        </p:txBody>
      </p:sp>
    </p:spTree>
    <p:extLst>
      <p:ext uri="{BB962C8B-B14F-4D97-AF65-F5344CB8AC3E}">
        <p14:creationId xmlns:p14="http://schemas.microsoft.com/office/powerpoint/2010/main" val="159336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DATA COLLECTION – space x REST </a:t>
            </a:r>
            <a:r>
              <a:rPr lang="en-GB" dirty="0" err="1"/>
              <a:t>api</a:t>
            </a:r>
            <a:endParaRPr lang="en-GB" dirty="0"/>
          </a:p>
        </p:txBody>
      </p:sp>
      <p:sp>
        <p:nvSpPr>
          <p:cNvPr id="3" name="TextBox 103">
            <a:extLst>
              <a:ext uri="{FF2B5EF4-FFF2-40B4-BE49-F238E27FC236}">
                <a16:creationId xmlns:a16="http://schemas.microsoft.com/office/drawing/2014/main" xmlns="" id="{2F0C2330-BF1D-4503-B900-3E52703BF8F7}"/>
              </a:ext>
            </a:extLst>
          </p:cNvPr>
          <p:cNvSpPr txBox="1"/>
          <p:nvPr/>
        </p:nvSpPr>
        <p:spPr>
          <a:xfrm>
            <a:off x="154063" y="1052737"/>
            <a:ext cx="6462782"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4" name="Group 34">
            <a:extLst>
              <a:ext uri="{FF2B5EF4-FFF2-40B4-BE49-F238E27FC236}">
                <a16:creationId xmlns:a16="http://schemas.microsoft.com/office/drawing/2014/main" xmlns="" id="{92EA4B77-B14B-4AED-97DA-838569B509F9}"/>
              </a:ext>
            </a:extLst>
          </p:cNvPr>
          <p:cNvGrpSpPr/>
          <p:nvPr/>
        </p:nvGrpSpPr>
        <p:grpSpPr>
          <a:xfrm>
            <a:off x="7021493" y="381859"/>
            <a:ext cx="4032448" cy="1230027"/>
            <a:chOff x="6816081" y="381857"/>
            <a:chExt cx="4032448" cy="1230027"/>
          </a:xfrm>
        </p:grpSpPr>
        <p:grpSp>
          <p:nvGrpSpPr>
            <p:cNvPr id="5" name="Group 27">
              <a:extLst>
                <a:ext uri="{FF2B5EF4-FFF2-40B4-BE49-F238E27FC236}">
                  <a16:creationId xmlns:a16="http://schemas.microsoft.com/office/drawing/2014/main" xmlns="" id="{F7D9EF03-0D98-4A64-B0CA-E0D795AFB3A9}"/>
                </a:ext>
              </a:extLst>
            </p:cNvPr>
            <p:cNvGrpSpPr/>
            <p:nvPr/>
          </p:nvGrpSpPr>
          <p:grpSpPr>
            <a:xfrm>
              <a:off x="6881244" y="438326"/>
              <a:ext cx="3902122" cy="1117089"/>
              <a:chOff x="7376508" y="559419"/>
              <a:chExt cx="3408321" cy="975725"/>
            </a:xfrm>
            <a:solidFill>
              <a:srgbClr val="0070AD"/>
            </a:solidFill>
          </p:grpSpPr>
          <p:pic>
            <p:nvPicPr>
              <p:cNvPr id="7" name="Picture 5">
                <a:extLst>
                  <a:ext uri="{FF2B5EF4-FFF2-40B4-BE49-F238E27FC236}">
                    <a16:creationId xmlns:a16="http://schemas.microsoft.com/office/drawing/2014/main" xmlns=""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xmlns=""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9" name="Picture 85">
                <a:extLst>
                  <a:ext uri="{FF2B5EF4-FFF2-40B4-BE49-F238E27FC236}">
                    <a16:creationId xmlns:a16="http://schemas.microsoft.com/office/drawing/2014/main" xmlns=""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6" name="Rectangle: Rounded Corners 88">
              <a:extLst>
                <a:ext uri="{FF2B5EF4-FFF2-40B4-BE49-F238E27FC236}">
                  <a16:creationId xmlns:a16="http://schemas.microsoft.com/office/drawing/2014/main" xmlns=""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10" name="Group 35">
            <a:extLst>
              <a:ext uri="{FF2B5EF4-FFF2-40B4-BE49-F238E27FC236}">
                <a16:creationId xmlns:a16="http://schemas.microsoft.com/office/drawing/2014/main" xmlns="" id="{C68EC541-DE3E-4EBC-81B6-66449314609B}"/>
              </a:ext>
            </a:extLst>
          </p:cNvPr>
          <p:cNvGrpSpPr/>
          <p:nvPr/>
        </p:nvGrpSpPr>
        <p:grpSpPr>
          <a:xfrm>
            <a:off x="5930762" y="1823888"/>
            <a:ext cx="6213910" cy="2403187"/>
            <a:chOff x="5930762" y="1809537"/>
            <a:chExt cx="6213910" cy="2403187"/>
          </a:xfrm>
        </p:grpSpPr>
        <p:grpSp>
          <p:nvGrpSpPr>
            <p:cNvPr id="11" name="Group 28">
              <a:extLst>
                <a:ext uri="{FF2B5EF4-FFF2-40B4-BE49-F238E27FC236}">
                  <a16:creationId xmlns:a16="http://schemas.microsoft.com/office/drawing/2014/main" xmlns="" id="{8E1813E3-CDF6-4256-8F01-D02553A05958}"/>
                </a:ext>
              </a:extLst>
            </p:cNvPr>
            <p:cNvGrpSpPr/>
            <p:nvPr/>
          </p:nvGrpSpPr>
          <p:grpSpPr>
            <a:xfrm>
              <a:off x="6013381" y="1810470"/>
              <a:ext cx="6048672" cy="2401320"/>
              <a:chOff x="5951984" y="2011224"/>
              <a:chExt cx="6048672" cy="2401320"/>
            </a:xfrm>
          </p:grpSpPr>
          <p:pic>
            <p:nvPicPr>
              <p:cNvPr id="13" name="Picture 9">
                <a:extLst>
                  <a:ext uri="{FF2B5EF4-FFF2-40B4-BE49-F238E27FC236}">
                    <a16:creationId xmlns:a16="http://schemas.microsoft.com/office/drawing/2014/main" xmlns=""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4" name="Group 16">
                <a:extLst>
                  <a:ext uri="{FF2B5EF4-FFF2-40B4-BE49-F238E27FC236}">
                    <a16:creationId xmlns:a16="http://schemas.microsoft.com/office/drawing/2014/main" xmlns=""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xmlns=""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7" name="Picture 13">
                  <a:extLst>
                    <a:ext uri="{FF2B5EF4-FFF2-40B4-BE49-F238E27FC236}">
                      <a16:creationId xmlns:a16="http://schemas.microsoft.com/office/drawing/2014/main" xmlns=""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5" name="Picture 18">
                <a:extLst>
                  <a:ext uri="{FF2B5EF4-FFF2-40B4-BE49-F238E27FC236}">
                    <a16:creationId xmlns:a16="http://schemas.microsoft.com/office/drawing/2014/main" xmlns=""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12" name="Rectangle: Rounded Corners 92">
              <a:extLst>
                <a:ext uri="{FF2B5EF4-FFF2-40B4-BE49-F238E27FC236}">
                  <a16:creationId xmlns:a16="http://schemas.microsoft.com/office/drawing/2014/main" xmlns=""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18" name="Group 36">
            <a:extLst>
              <a:ext uri="{FF2B5EF4-FFF2-40B4-BE49-F238E27FC236}">
                <a16:creationId xmlns:a16="http://schemas.microsoft.com/office/drawing/2014/main" xmlns="" id="{C98B6911-FF5D-43E7-9056-26CA6E55DD15}"/>
              </a:ext>
            </a:extLst>
          </p:cNvPr>
          <p:cNvGrpSpPr/>
          <p:nvPr/>
        </p:nvGrpSpPr>
        <p:grpSpPr>
          <a:xfrm>
            <a:off x="7809086" y="4439077"/>
            <a:ext cx="2457265" cy="504475"/>
            <a:chOff x="7798656" y="4467569"/>
            <a:chExt cx="2457265" cy="504475"/>
          </a:xfrm>
        </p:grpSpPr>
        <p:pic>
          <p:nvPicPr>
            <p:cNvPr id="19" name="Picture 20">
              <a:extLst>
                <a:ext uri="{FF2B5EF4-FFF2-40B4-BE49-F238E27FC236}">
                  <a16:creationId xmlns:a16="http://schemas.microsoft.com/office/drawing/2014/main" xmlns=""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20" name="Rectangle: Rounded Corners 93">
              <a:extLst>
                <a:ext uri="{FF2B5EF4-FFF2-40B4-BE49-F238E27FC236}">
                  <a16:creationId xmlns:a16="http://schemas.microsoft.com/office/drawing/2014/main" xmlns=""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21" name="Group 37">
            <a:extLst>
              <a:ext uri="{FF2B5EF4-FFF2-40B4-BE49-F238E27FC236}">
                <a16:creationId xmlns:a16="http://schemas.microsoft.com/office/drawing/2014/main" xmlns="" id="{82F9CF10-30F9-48AF-A7CC-7062B101402C}"/>
              </a:ext>
            </a:extLst>
          </p:cNvPr>
          <p:cNvGrpSpPr/>
          <p:nvPr/>
        </p:nvGrpSpPr>
        <p:grpSpPr>
          <a:xfrm>
            <a:off x="6320166" y="5155553"/>
            <a:ext cx="5435105" cy="1275400"/>
            <a:chOff x="6349527" y="5155553"/>
            <a:chExt cx="5435105" cy="1275400"/>
          </a:xfrm>
        </p:grpSpPr>
        <p:grpSp>
          <p:nvGrpSpPr>
            <p:cNvPr id="22" name="Group 33">
              <a:extLst>
                <a:ext uri="{FF2B5EF4-FFF2-40B4-BE49-F238E27FC236}">
                  <a16:creationId xmlns:a16="http://schemas.microsoft.com/office/drawing/2014/main" xmlns="" id="{712E12DA-CB43-4C1A-9866-8734870251A9}"/>
                </a:ext>
              </a:extLst>
            </p:cNvPr>
            <p:cNvGrpSpPr/>
            <p:nvPr/>
          </p:nvGrpSpPr>
          <p:grpSpPr>
            <a:xfrm>
              <a:off x="6428424" y="5227103"/>
              <a:ext cx="5277310" cy="1132300"/>
              <a:chOff x="6396969" y="5204407"/>
              <a:chExt cx="5277310" cy="1132300"/>
            </a:xfrm>
          </p:grpSpPr>
          <p:pic>
            <p:nvPicPr>
              <p:cNvPr id="24" name="Picture 22">
                <a:extLst>
                  <a:ext uri="{FF2B5EF4-FFF2-40B4-BE49-F238E27FC236}">
                    <a16:creationId xmlns:a16="http://schemas.microsoft.com/office/drawing/2014/main" xmlns=""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xmlns=""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6" name="Picture 26">
                <a:extLst>
                  <a:ext uri="{FF2B5EF4-FFF2-40B4-BE49-F238E27FC236}">
                    <a16:creationId xmlns:a16="http://schemas.microsoft.com/office/drawing/2014/main" xmlns=""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23" name="Rectangle: Rounded Corners 96">
              <a:extLst>
                <a:ext uri="{FF2B5EF4-FFF2-40B4-BE49-F238E27FC236}">
                  <a16:creationId xmlns:a16="http://schemas.microsoft.com/office/drawing/2014/main" xmlns=""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27" name="Oval 97">
            <a:extLst>
              <a:ext uri="{FF2B5EF4-FFF2-40B4-BE49-F238E27FC236}">
                <a16:creationId xmlns:a16="http://schemas.microsoft.com/office/drawing/2014/main" xmlns=""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28" name="Oval 98">
            <a:extLst>
              <a:ext uri="{FF2B5EF4-FFF2-40B4-BE49-F238E27FC236}">
                <a16:creationId xmlns:a16="http://schemas.microsoft.com/office/drawing/2014/main" xmlns="" id="{1CC2D145-0795-41DD-8639-5A50A568CAFD}"/>
              </a:ext>
            </a:extLst>
          </p:cNvPr>
          <p:cNvSpPr/>
          <p:nvPr/>
        </p:nvSpPr>
        <p:spPr>
          <a:xfrm>
            <a:off x="7665086"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29" name="Oval 104">
            <a:extLst>
              <a:ext uri="{FF2B5EF4-FFF2-40B4-BE49-F238E27FC236}">
                <a16:creationId xmlns:a16="http://schemas.microsoft.com/office/drawing/2014/main" xmlns="" id="{AF5F8729-7120-4FC0-A214-0E201FF45A95}"/>
              </a:ext>
            </a:extLst>
          </p:cNvPr>
          <p:cNvSpPr/>
          <p:nvPr/>
        </p:nvSpPr>
        <p:spPr>
          <a:xfrm>
            <a:off x="5831481"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0" name="Oval 105">
            <a:extLst>
              <a:ext uri="{FF2B5EF4-FFF2-40B4-BE49-F238E27FC236}">
                <a16:creationId xmlns:a16="http://schemas.microsoft.com/office/drawing/2014/main" xmlns=""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32" name="Group 8">
            <a:extLst>
              <a:ext uri="{FF2B5EF4-FFF2-40B4-BE49-F238E27FC236}">
                <a16:creationId xmlns:a16="http://schemas.microsoft.com/office/drawing/2014/main" xmlns="" id="{CC31E096-CF07-4BAD-9BB4-326F2C912DFC}"/>
              </a:ext>
            </a:extLst>
          </p:cNvPr>
          <p:cNvGrpSpPr/>
          <p:nvPr/>
        </p:nvGrpSpPr>
        <p:grpSpPr>
          <a:xfrm>
            <a:off x="129948" y="2051718"/>
            <a:ext cx="5423684" cy="4329610"/>
            <a:chOff x="129947" y="2051718"/>
            <a:chExt cx="5423684" cy="4329610"/>
          </a:xfrm>
        </p:grpSpPr>
        <p:grpSp>
          <p:nvGrpSpPr>
            <p:cNvPr id="33" name="Group 6">
              <a:extLst>
                <a:ext uri="{FF2B5EF4-FFF2-40B4-BE49-F238E27FC236}">
                  <a16:creationId xmlns:a16="http://schemas.microsoft.com/office/drawing/2014/main" xmlns="" id="{F21FFF33-65B6-4126-B55E-508CDD5D8B69}"/>
                </a:ext>
              </a:extLst>
            </p:cNvPr>
            <p:cNvGrpSpPr/>
            <p:nvPr/>
          </p:nvGrpSpPr>
          <p:grpSpPr>
            <a:xfrm>
              <a:off x="129947" y="2051718"/>
              <a:ext cx="5416362" cy="664572"/>
              <a:chOff x="137269" y="2051718"/>
              <a:chExt cx="5694211" cy="664572"/>
            </a:xfrm>
          </p:grpSpPr>
          <p:sp>
            <p:nvSpPr>
              <p:cNvPr id="43" name="Rectangle: Rounded Corners 63">
                <a:extLst>
                  <a:ext uri="{FF2B5EF4-FFF2-40B4-BE49-F238E27FC236}">
                    <a16:creationId xmlns:a16="http://schemas.microsoft.com/office/drawing/2014/main" xmlns=""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44" name="Oval 64">
                <a:extLst>
                  <a:ext uri="{FF2B5EF4-FFF2-40B4-BE49-F238E27FC236}">
                    <a16:creationId xmlns:a16="http://schemas.microsoft.com/office/drawing/2014/main" xmlns=""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34" name="Group 70">
              <a:extLst>
                <a:ext uri="{FF2B5EF4-FFF2-40B4-BE49-F238E27FC236}">
                  <a16:creationId xmlns:a16="http://schemas.microsoft.com/office/drawing/2014/main" xmlns="" id="{A12783AC-107E-405B-AE46-76495AA5CA2F}"/>
                </a:ext>
              </a:extLst>
            </p:cNvPr>
            <p:cNvGrpSpPr/>
            <p:nvPr/>
          </p:nvGrpSpPr>
          <p:grpSpPr>
            <a:xfrm>
              <a:off x="129947" y="3035878"/>
              <a:ext cx="5423684" cy="1099636"/>
              <a:chOff x="137269" y="2051718"/>
              <a:chExt cx="5423684" cy="1099636"/>
            </a:xfrm>
          </p:grpSpPr>
          <p:sp>
            <p:nvSpPr>
              <p:cNvPr id="41" name="Rectangle: Rounded Corners 71">
                <a:extLst>
                  <a:ext uri="{FF2B5EF4-FFF2-40B4-BE49-F238E27FC236}">
                    <a16:creationId xmlns:a16="http://schemas.microsoft.com/office/drawing/2014/main" xmlns=""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42" name="Oval 72">
                <a:extLst>
                  <a:ext uri="{FF2B5EF4-FFF2-40B4-BE49-F238E27FC236}">
                    <a16:creationId xmlns:a16="http://schemas.microsoft.com/office/drawing/2014/main" xmlns=""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35" name="Group 73">
              <a:extLst>
                <a:ext uri="{FF2B5EF4-FFF2-40B4-BE49-F238E27FC236}">
                  <a16:creationId xmlns:a16="http://schemas.microsoft.com/office/drawing/2014/main" xmlns="" id="{4602B558-EDB7-4511-8362-1C6AE3BC95E6}"/>
                </a:ext>
              </a:extLst>
            </p:cNvPr>
            <p:cNvGrpSpPr/>
            <p:nvPr/>
          </p:nvGrpSpPr>
          <p:grpSpPr>
            <a:xfrm>
              <a:off x="129947" y="4455102"/>
              <a:ext cx="5423684" cy="507002"/>
              <a:chOff x="137269" y="2051718"/>
              <a:chExt cx="5423684" cy="507002"/>
            </a:xfrm>
          </p:grpSpPr>
          <p:sp>
            <p:nvSpPr>
              <p:cNvPr id="39" name="Rectangle: Rounded Corners 74">
                <a:extLst>
                  <a:ext uri="{FF2B5EF4-FFF2-40B4-BE49-F238E27FC236}">
                    <a16:creationId xmlns:a16="http://schemas.microsoft.com/office/drawing/2014/main" xmlns=""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40" name="Oval 75">
                <a:extLst>
                  <a:ext uri="{FF2B5EF4-FFF2-40B4-BE49-F238E27FC236}">
                    <a16:creationId xmlns:a16="http://schemas.microsoft.com/office/drawing/2014/main" xmlns=""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36" name="Group 76">
              <a:extLst>
                <a:ext uri="{FF2B5EF4-FFF2-40B4-BE49-F238E27FC236}">
                  <a16:creationId xmlns:a16="http://schemas.microsoft.com/office/drawing/2014/main" xmlns="" id="{81FA3418-D807-4483-9363-C1DAFE87537B}"/>
                </a:ext>
              </a:extLst>
            </p:cNvPr>
            <p:cNvGrpSpPr/>
            <p:nvPr/>
          </p:nvGrpSpPr>
          <p:grpSpPr>
            <a:xfrm>
              <a:off x="129947" y="5281692"/>
              <a:ext cx="5423684" cy="1099636"/>
              <a:chOff x="137269" y="2051718"/>
              <a:chExt cx="5423684" cy="1099636"/>
            </a:xfrm>
          </p:grpSpPr>
          <p:sp>
            <p:nvSpPr>
              <p:cNvPr id="37" name="Rectangle: Rounded Corners 77">
                <a:extLst>
                  <a:ext uri="{FF2B5EF4-FFF2-40B4-BE49-F238E27FC236}">
                    <a16:creationId xmlns:a16="http://schemas.microsoft.com/office/drawing/2014/main" xmlns=""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38" name="Oval 78">
                <a:extLst>
                  <a:ext uri="{FF2B5EF4-FFF2-40B4-BE49-F238E27FC236}">
                    <a16:creationId xmlns:a16="http://schemas.microsoft.com/office/drawing/2014/main" xmlns=""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Tree>
    <p:extLst>
      <p:ext uri="{BB962C8B-B14F-4D97-AF65-F5344CB8AC3E}">
        <p14:creationId xmlns:p14="http://schemas.microsoft.com/office/powerpoint/2010/main" val="159336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xmlns="" id="{B37705CB-E1C2-4BF4-9E9D-C843ED679950}"/>
              </a:ext>
            </a:extLst>
          </p:cNvPr>
          <p:cNvSpPr/>
          <p:nvPr/>
        </p:nvSpPr>
        <p:spPr>
          <a:xfrm>
            <a:off x="7921216" y="2000854"/>
            <a:ext cx="1991209"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3"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DATA COLLECTION – WEB SCRAPING</a:t>
            </a:r>
          </a:p>
        </p:txBody>
      </p:sp>
      <p:grpSp>
        <p:nvGrpSpPr>
          <p:cNvPr id="4" name="Group 84">
            <a:extLst>
              <a:ext uri="{FF2B5EF4-FFF2-40B4-BE49-F238E27FC236}">
                <a16:creationId xmlns:a16="http://schemas.microsoft.com/office/drawing/2014/main" xmlns="" id="{63EAAE0C-AD15-43D9-AB32-6192AE475489}"/>
              </a:ext>
            </a:extLst>
          </p:cNvPr>
          <p:cNvGrpSpPr/>
          <p:nvPr/>
        </p:nvGrpSpPr>
        <p:grpSpPr>
          <a:xfrm>
            <a:off x="5916029" y="862535"/>
            <a:ext cx="5856554" cy="920721"/>
            <a:chOff x="5916030" y="862533"/>
            <a:chExt cx="5856554" cy="920721"/>
          </a:xfrm>
        </p:grpSpPr>
        <p:grpSp>
          <p:nvGrpSpPr>
            <p:cNvPr id="5" name="Group 54">
              <a:extLst>
                <a:ext uri="{FF2B5EF4-FFF2-40B4-BE49-F238E27FC236}">
                  <a16:creationId xmlns:a16="http://schemas.microsoft.com/office/drawing/2014/main" xmlns="" id="{48B459F7-1B9F-459C-BC06-767291EFDCD1}"/>
                </a:ext>
              </a:extLst>
            </p:cNvPr>
            <p:cNvGrpSpPr/>
            <p:nvPr/>
          </p:nvGrpSpPr>
          <p:grpSpPr>
            <a:xfrm>
              <a:off x="6168008" y="980728"/>
              <a:ext cx="5604576" cy="802526"/>
              <a:chOff x="6192442" y="859995"/>
              <a:chExt cx="5952229" cy="846406"/>
            </a:xfrm>
          </p:grpSpPr>
          <p:pic>
            <p:nvPicPr>
              <p:cNvPr id="7" name="Picture 17">
                <a:extLst>
                  <a:ext uri="{FF2B5EF4-FFF2-40B4-BE49-F238E27FC236}">
                    <a16:creationId xmlns:a16="http://schemas.microsoft.com/office/drawing/2014/main" xmlns=""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7">
                <a:extLst>
                  <a:ext uri="{FF2B5EF4-FFF2-40B4-BE49-F238E27FC236}">
                    <a16:creationId xmlns:a16="http://schemas.microsoft.com/office/drawing/2014/main" xmlns=""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 name="Oval 62">
              <a:extLst>
                <a:ext uri="{FF2B5EF4-FFF2-40B4-BE49-F238E27FC236}">
                  <a16:creationId xmlns:a16="http://schemas.microsoft.com/office/drawing/2014/main" xmlns=""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9" name="Group 55">
            <a:extLst>
              <a:ext uri="{FF2B5EF4-FFF2-40B4-BE49-F238E27FC236}">
                <a16:creationId xmlns:a16="http://schemas.microsoft.com/office/drawing/2014/main" xmlns="" id="{C44FE2AD-8293-4A18-9CD6-4214211CE245}"/>
              </a:ext>
            </a:extLst>
          </p:cNvPr>
          <p:cNvGrpSpPr/>
          <p:nvPr/>
        </p:nvGrpSpPr>
        <p:grpSpPr>
          <a:xfrm>
            <a:off x="8013014" y="2055093"/>
            <a:ext cx="1849113" cy="310813"/>
            <a:chOff x="7926045" y="1949064"/>
            <a:chExt cx="1963813" cy="327808"/>
          </a:xfrm>
        </p:grpSpPr>
        <p:pic>
          <p:nvPicPr>
            <p:cNvPr id="10" name="Picture 38">
              <a:extLst>
                <a:ext uri="{FF2B5EF4-FFF2-40B4-BE49-F238E27FC236}">
                  <a16:creationId xmlns:a16="http://schemas.microsoft.com/office/drawing/2014/main" xmlns=""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11" name="Picture 47">
              <a:extLst>
                <a:ext uri="{FF2B5EF4-FFF2-40B4-BE49-F238E27FC236}">
                  <a16:creationId xmlns:a16="http://schemas.microsoft.com/office/drawing/2014/main" xmlns=""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12" name="Oval 66">
            <a:extLst>
              <a:ext uri="{FF2B5EF4-FFF2-40B4-BE49-F238E27FC236}">
                <a16:creationId xmlns:a16="http://schemas.microsoft.com/office/drawing/2014/main" xmlns=""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13" name="Picture 49">
            <a:extLst>
              <a:ext uri="{FF2B5EF4-FFF2-40B4-BE49-F238E27FC236}">
                <a16:creationId xmlns:a16="http://schemas.microsoft.com/office/drawing/2014/main" xmlns="" id="{0B98088E-6604-4D67-A1EC-1614BA29603A}"/>
              </a:ext>
            </a:extLst>
          </p:cNvPr>
          <p:cNvPicPr>
            <a:picLocks noChangeAspect="1"/>
          </p:cNvPicPr>
          <p:nvPr/>
        </p:nvPicPr>
        <p:blipFill>
          <a:blip r:embed="rId6"/>
          <a:stretch>
            <a:fillRect/>
          </a:stretch>
        </p:blipFill>
        <p:spPr>
          <a:xfrm>
            <a:off x="6318098" y="2635282"/>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14" name="Oval 71">
            <a:extLst>
              <a:ext uri="{FF2B5EF4-FFF2-40B4-BE49-F238E27FC236}">
                <a16:creationId xmlns:a16="http://schemas.microsoft.com/office/drawing/2014/main" xmlns="" id="{FD8C8F7F-9D39-4618-9E2F-5BE725E8339B}"/>
              </a:ext>
            </a:extLst>
          </p:cNvPr>
          <p:cNvSpPr/>
          <p:nvPr/>
        </p:nvSpPr>
        <p:spPr>
          <a:xfrm>
            <a:off x="6182509" y="2490953"/>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15" name="Group 85">
            <a:extLst>
              <a:ext uri="{FF2B5EF4-FFF2-40B4-BE49-F238E27FC236}">
                <a16:creationId xmlns:a16="http://schemas.microsoft.com/office/drawing/2014/main" xmlns="" id="{0B73F6E9-84C5-4B5E-88F5-979E8C598231}"/>
              </a:ext>
            </a:extLst>
          </p:cNvPr>
          <p:cNvGrpSpPr/>
          <p:nvPr/>
        </p:nvGrpSpPr>
        <p:grpSpPr>
          <a:xfrm>
            <a:off x="7098510" y="3981010"/>
            <a:ext cx="3575653" cy="2361807"/>
            <a:chOff x="7200949" y="4000329"/>
            <a:chExt cx="3575653" cy="2361807"/>
          </a:xfrm>
        </p:grpSpPr>
        <p:pic>
          <p:nvPicPr>
            <p:cNvPr id="16" name="Picture 51">
              <a:extLst>
                <a:ext uri="{FF2B5EF4-FFF2-40B4-BE49-F238E27FC236}">
                  <a16:creationId xmlns:a16="http://schemas.microsoft.com/office/drawing/2014/main" xmlns=""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17" name="Oval 79">
              <a:extLst>
                <a:ext uri="{FF2B5EF4-FFF2-40B4-BE49-F238E27FC236}">
                  <a16:creationId xmlns:a16="http://schemas.microsoft.com/office/drawing/2014/main" xmlns=""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18" name="Group 82">
            <a:extLst>
              <a:ext uri="{FF2B5EF4-FFF2-40B4-BE49-F238E27FC236}">
                <a16:creationId xmlns:a16="http://schemas.microsoft.com/office/drawing/2014/main" xmlns="" id="{9176D75B-05EA-4B19-B6D3-B418F14B0ADD}"/>
              </a:ext>
            </a:extLst>
          </p:cNvPr>
          <p:cNvGrpSpPr/>
          <p:nvPr/>
        </p:nvGrpSpPr>
        <p:grpSpPr>
          <a:xfrm>
            <a:off x="7990439" y="6453336"/>
            <a:ext cx="1791794" cy="351360"/>
            <a:chOff x="8120630" y="6390008"/>
            <a:chExt cx="1791794" cy="351360"/>
          </a:xfrm>
        </p:grpSpPr>
        <p:pic>
          <p:nvPicPr>
            <p:cNvPr id="19" name="Picture 53">
              <a:extLst>
                <a:ext uri="{FF2B5EF4-FFF2-40B4-BE49-F238E27FC236}">
                  <a16:creationId xmlns:a16="http://schemas.microsoft.com/office/drawing/2014/main" xmlns=""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20" name="Rectangle: Rounded Corners 80">
              <a:extLst>
                <a:ext uri="{FF2B5EF4-FFF2-40B4-BE49-F238E27FC236}">
                  <a16:creationId xmlns:a16="http://schemas.microsoft.com/office/drawing/2014/main" xmlns=""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21" name="Oval 81">
              <a:extLst>
                <a:ext uri="{FF2B5EF4-FFF2-40B4-BE49-F238E27FC236}">
                  <a16:creationId xmlns:a16="http://schemas.microsoft.com/office/drawing/2014/main" xmlns=""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sp>
        <p:nvSpPr>
          <p:cNvPr id="23" name="Rectangle: Rounded Corners 61">
            <a:extLst>
              <a:ext uri="{FF2B5EF4-FFF2-40B4-BE49-F238E27FC236}">
                <a16:creationId xmlns:a16="http://schemas.microsoft.com/office/drawing/2014/main" xmlns="" id="{39CF67DA-B6BD-442A-9E3B-E9F82178A808}"/>
              </a:ext>
            </a:extLst>
          </p:cNvPr>
          <p:cNvSpPr/>
          <p:nvPr/>
        </p:nvSpPr>
        <p:spPr>
          <a:xfrm>
            <a:off x="6096000"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24" name="Group 87">
            <a:extLst>
              <a:ext uri="{FF2B5EF4-FFF2-40B4-BE49-F238E27FC236}">
                <a16:creationId xmlns:a16="http://schemas.microsoft.com/office/drawing/2014/main" xmlns="" id="{E08423B1-0899-4D23-A5E4-6ECDD6665537}"/>
              </a:ext>
            </a:extLst>
          </p:cNvPr>
          <p:cNvGrpSpPr/>
          <p:nvPr/>
        </p:nvGrpSpPr>
        <p:grpSpPr>
          <a:xfrm>
            <a:off x="98388" y="2051718"/>
            <a:ext cx="5416362" cy="664572"/>
            <a:chOff x="137269" y="2051718"/>
            <a:chExt cx="5694211" cy="664572"/>
          </a:xfrm>
        </p:grpSpPr>
        <p:sp>
          <p:nvSpPr>
            <p:cNvPr id="25" name="Rectangle: Rounded Corners 97">
              <a:extLst>
                <a:ext uri="{FF2B5EF4-FFF2-40B4-BE49-F238E27FC236}">
                  <a16:creationId xmlns:a16="http://schemas.microsoft.com/office/drawing/2014/main" xmlns=""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26" name="Oval 98">
              <a:extLst>
                <a:ext uri="{FF2B5EF4-FFF2-40B4-BE49-F238E27FC236}">
                  <a16:creationId xmlns:a16="http://schemas.microsoft.com/office/drawing/2014/main" xmlns=""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27" name="Group 88">
            <a:extLst>
              <a:ext uri="{FF2B5EF4-FFF2-40B4-BE49-F238E27FC236}">
                <a16:creationId xmlns:a16="http://schemas.microsoft.com/office/drawing/2014/main" xmlns="" id="{2C6ECCBD-95B3-406E-A51B-0005DBA8196C}"/>
              </a:ext>
            </a:extLst>
          </p:cNvPr>
          <p:cNvGrpSpPr/>
          <p:nvPr/>
        </p:nvGrpSpPr>
        <p:grpSpPr>
          <a:xfrm>
            <a:off x="98388" y="2952032"/>
            <a:ext cx="5423684" cy="664574"/>
            <a:chOff x="137269" y="2051718"/>
            <a:chExt cx="5423684" cy="664574"/>
          </a:xfrm>
        </p:grpSpPr>
        <p:sp>
          <p:nvSpPr>
            <p:cNvPr id="28" name="Rectangle: Rounded Corners 95">
              <a:extLst>
                <a:ext uri="{FF2B5EF4-FFF2-40B4-BE49-F238E27FC236}">
                  <a16:creationId xmlns:a16="http://schemas.microsoft.com/office/drawing/2014/main" xmlns=""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29" name="Oval 96">
              <a:extLst>
                <a:ext uri="{FF2B5EF4-FFF2-40B4-BE49-F238E27FC236}">
                  <a16:creationId xmlns:a16="http://schemas.microsoft.com/office/drawing/2014/main" xmlns=""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30" name="Group 89">
            <a:extLst>
              <a:ext uri="{FF2B5EF4-FFF2-40B4-BE49-F238E27FC236}">
                <a16:creationId xmlns:a16="http://schemas.microsoft.com/office/drawing/2014/main" xmlns="" id="{68C6E4DA-0F06-4249-8C07-86CCC23EB04E}"/>
              </a:ext>
            </a:extLst>
          </p:cNvPr>
          <p:cNvGrpSpPr/>
          <p:nvPr/>
        </p:nvGrpSpPr>
        <p:grpSpPr>
          <a:xfrm>
            <a:off x="98388" y="4752664"/>
            <a:ext cx="5423684" cy="885920"/>
            <a:chOff x="137269" y="2051718"/>
            <a:chExt cx="5423684" cy="885920"/>
          </a:xfrm>
        </p:grpSpPr>
        <p:sp>
          <p:nvSpPr>
            <p:cNvPr id="31" name="Rectangle: Rounded Corners 93">
              <a:extLst>
                <a:ext uri="{FF2B5EF4-FFF2-40B4-BE49-F238E27FC236}">
                  <a16:creationId xmlns:a16="http://schemas.microsoft.com/office/drawing/2014/main" xmlns=""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32" name="Oval 94">
              <a:extLst>
                <a:ext uri="{FF2B5EF4-FFF2-40B4-BE49-F238E27FC236}">
                  <a16:creationId xmlns:a16="http://schemas.microsoft.com/office/drawing/2014/main" xmlns=""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33" name="Group 90">
            <a:extLst>
              <a:ext uri="{FF2B5EF4-FFF2-40B4-BE49-F238E27FC236}">
                <a16:creationId xmlns:a16="http://schemas.microsoft.com/office/drawing/2014/main" xmlns="" id="{071107B7-A607-4F22-84FD-0375DDEE24FE}"/>
              </a:ext>
            </a:extLst>
          </p:cNvPr>
          <p:cNvGrpSpPr/>
          <p:nvPr/>
        </p:nvGrpSpPr>
        <p:grpSpPr>
          <a:xfrm>
            <a:off x="98388" y="5874326"/>
            <a:ext cx="5423684" cy="507002"/>
            <a:chOff x="137269" y="2051718"/>
            <a:chExt cx="5423684" cy="507002"/>
          </a:xfrm>
        </p:grpSpPr>
        <p:sp>
          <p:nvSpPr>
            <p:cNvPr id="34" name="Rectangle: Rounded Corners 91">
              <a:extLst>
                <a:ext uri="{FF2B5EF4-FFF2-40B4-BE49-F238E27FC236}">
                  <a16:creationId xmlns:a16="http://schemas.microsoft.com/office/drawing/2014/main" xmlns=""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35" name="Oval 92">
              <a:extLst>
                <a:ext uri="{FF2B5EF4-FFF2-40B4-BE49-F238E27FC236}">
                  <a16:creationId xmlns:a16="http://schemas.microsoft.com/office/drawing/2014/main" xmlns=""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36" name="Group 99">
            <a:extLst>
              <a:ext uri="{FF2B5EF4-FFF2-40B4-BE49-F238E27FC236}">
                <a16:creationId xmlns:a16="http://schemas.microsoft.com/office/drawing/2014/main" xmlns="" id="{68AEA285-1F25-41B4-893E-13537A7950FB}"/>
              </a:ext>
            </a:extLst>
          </p:cNvPr>
          <p:cNvGrpSpPr/>
          <p:nvPr/>
        </p:nvGrpSpPr>
        <p:grpSpPr>
          <a:xfrm>
            <a:off x="98388" y="3852348"/>
            <a:ext cx="5423684" cy="664574"/>
            <a:chOff x="137269" y="2051718"/>
            <a:chExt cx="5423684" cy="664574"/>
          </a:xfrm>
        </p:grpSpPr>
        <p:sp>
          <p:nvSpPr>
            <p:cNvPr id="37" name="Rectangle: Rounded Corners 100">
              <a:extLst>
                <a:ext uri="{FF2B5EF4-FFF2-40B4-BE49-F238E27FC236}">
                  <a16:creationId xmlns:a16="http://schemas.microsoft.com/office/drawing/2014/main" xmlns=""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38" name="Oval 101">
              <a:extLst>
                <a:ext uri="{FF2B5EF4-FFF2-40B4-BE49-F238E27FC236}">
                  <a16:creationId xmlns:a16="http://schemas.microsoft.com/office/drawing/2014/main" xmlns=""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39" name="TextBox 46">
            <a:extLst>
              <a:ext uri="{FF2B5EF4-FFF2-40B4-BE49-F238E27FC236}">
                <a16:creationId xmlns:a16="http://schemas.microsoft.com/office/drawing/2014/main" xmlns="" id="{A4A44B8E-D348-4CB3-83E2-601D9AC90427}"/>
              </a:ext>
            </a:extLst>
          </p:cNvPr>
          <p:cNvSpPr txBox="1"/>
          <p:nvPr/>
        </p:nvSpPr>
        <p:spPr>
          <a:xfrm>
            <a:off x="154063" y="1052738"/>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spTree>
    <p:extLst>
      <p:ext uri="{BB962C8B-B14F-4D97-AF65-F5344CB8AC3E}">
        <p14:creationId xmlns:p14="http://schemas.microsoft.com/office/powerpoint/2010/main" val="159336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DATA MANIPULATION/WRANGLING – PANDAS</a:t>
            </a:r>
          </a:p>
        </p:txBody>
      </p:sp>
      <p:sp>
        <p:nvSpPr>
          <p:cNvPr id="3" name="Text Placeholder 2">
            <a:extLst>
              <a:ext uri="{FF2B5EF4-FFF2-40B4-BE49-F238E27FC236}">
                <a16:creationId xmlns:a16="http://schemas.microsoft.com/office/drawing/2014/main" xmlns="" id="{E6EB4016-53BF-47E2-8C18-4CAA9DE4C1F2}"/>
              </a:ext>
            </a:extLst>
          </p:cNvPr>
          <p:cNvSpPr txBox="1">
            <a:spLocks/>
          </p:cNvSpPr>
          <p:nvPr/>
        </p:nvSpPr>
        <p:spPr>
          <a:xfrm>
            <a:off x="404814" y="1447801"/>
            <a:ext cx="6339259" cy="1765176"/>
          </a:xfrm>
          <a:prstGeom prst="rect">
            <a:avLst/>
          </a:prstGeom>
        </p:spPr>
        <p:txBody>
          <a:bodyPr vert="horz" lIns="0" tIns="0" rIns="0" bIns="0" rtlCol="0">
            <a:noAutofit/>
          </a:bodyPr>
          <a:lstStyle>
            <a:lvl1pPr marL="342900" indent="-342900">
              <a:lnSpc>
                <a:spcPct val="100000"/>
              </a:lnSpc>
              <a:spcBef>
                <a:spcPts val="0"/>
              </a:spcBef>
              <a:spcAft>
                <a:spcPts val="600"/>
              </a:spcAft>
              <a:buFont typeface="Arial" panose="020B0604020202020204" pitchFamily="34" charset="0"/>
              <a:buChar char="•"/>
              <a:defRPr sz="1400" baseline="0">
                <a:solidFill>
                  <a:schemeClr val="bg1"/>
                </a:solidFill>
              </a:defRPr>
            </a:lvl1pPr>
            <a:lvl2pPr marL="177800" lvl="1" indent="0">
              <a:lnSpc>
                <a:spcPct val="100000"/>
              </a:lnSpc>
              <a:spcBef>
                <a:spcPts val="0"/>
              </a:spcBef>
              <a:spcAft>
                <a:spcPts val="600"/>
              </a:spcAft>
              <a:buClr>
                <a:schemeClr val="accent1"/>
              </a:buClr>
              <a:buFont typeface="Wingdings" panose="05000000000000000000" pitchFamily="2" charset="2"/>
              <a:buNone/>
              <a:defRPr sz="1600" baseline="0">
                <a:solidFill>
                  <a:schemeClr val="bg1"/>
                </a:solidFill>
              </a:defRPr>
            </a:lvl2pPr>
            <a:lvl3pPr marL="361950" lvl="2" indent="0">
              <a:lnSpc>
                <a:spcPct val="100000"/>
              </a:lnSpc>
              <a:spcBef>
                <a:spcPts val="0"/>
              </a:spcBef>
              <a:spcAft>
                <a:spcPts val="600"/>
              </a:spcAft>
              <a:buClr>
                <a:schemeClr val="accent2"/>
              </a:buClr>
              <a:buFont typeface="Arial" panose="020B0604020202020204" pitchFamily="34" charset="0"/>
              <a:buNone/>
              <a:defRPr sz="1100" baseline="0">
                <a:solidFill>
                  <a:schemeClr val="bg1"/>
                </a:solidFill>
              </a:defRPr>
            </a:lvl3pPr>
            <a:lvl4pPr marL="539750" indent="-177800">
              <a:lnSpc>
                <a:spcPct val="100000"/>
              </a:lnSpc>
              <a:spcBef>
                <a:spcPts val="0"/>
              </a:spcBef>
              <a:spcAft>
                <a:spcPts val="600"/>
              </a:spcAft>
              <a:buClr>
                <a:schemeClr val="accent5"/>
              </a:buClr>
              <a:buFont typeface="Ubuntu" panose="020B0504030602030204" pitchFamily="34" charset="0"/>
              <a:buChar char="–"/>
              <a:defRPr sz="1400" baseline="0">
                <a:solidFill>
                  <a:schemeClr val="bg1"/>
                </a:solidFill>
              </a:defRPr>
            </a:lvl4pPr>
            <a:lvl5pPr marL="717550" indent="-177800">
              <a:lnSpc>
                <a:spcPct val="100000"/>
              </a:lnSpc>
              <a:spcBef>
                <a:spcPts val="0"/>
              </a:spcBef>
              <a:spcAft>
                <a:spcPts val="600"/>
              </a:spcAft>
              <a:buClr>
                <a:schemeClr val="bg1"/>
              </a:buClr>
              <a:buFont typeface="Arial" panose="020B0604020202020204" pitchFamily="34" charset="0"/>
              <a:buChar char="•"/>
              <a:defRPr sz="1400" baseline="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1"/>
            <a:r>
              <a:rPr lang="en-GB" dirty="0"/>
              <a:t>Context:</a:t>
            </a:r>
          </a:p>
          <a:p>
            <a:r>
              <a:rPr lang="en-GB" dirty="0"/>
              <a:t>The </a:t>
            </a:r>
            <a:r>
              <a:rPr lang="en-GB" dirty="0" err="1"/>
              <a:t>SpaceX</a:t>
            </a:r>
            <a:r>
              <a:rPr lang="en-GB" dirty="0"/>
              <a:t> dataset contains several Space X  launch facilities, and each location is in the </a:t>
            </a:r>
            <a:r>
              <a:rPr lang="en-GB" dirty="0" err="1"/>
              <a:t>LaunchSite</a:t>
            </a:r>
            <a:r>
              <a:rPr lang="en-GB" dirty="0"/>
              <a:t> column.</a:t>
            </a:r>
          </a:p>
          <a:p>
            <a:r>
              <a:rPr lang="en-GB" dirty="0"/>
              <a:t>Each launch aims to a dedicated orbit, and some of the common orbit types are shown in the figure below. The orbit type is in the Orbit column.</a:t>
            </a:r>
          </a:p>
          <a:p>
            <a:endParaRPr lang="en-GB" dirty="0"/>
          </a:p>
          <a:p>
            <a:endParaRPr lang="en-GB" dirty="0"/>
          </a:p>
          <a:p>
            <a:endParaRPr lang="en-GB" dirty="0"/>
          </a:p>
          <a:p>
            <a:endParaRPr lang="en-GB" dirty="0"/>
          </a:p>
          <a:p>
            <a:endParaRPr lang="en-GB" dirty="0"/>
          </a:p>
          <a:p>
            <a:endParaRPr lang="en-GB" dirty="0"/>
          </a:p>
          <a:p>
            <a:endParaRPr lang="en-GB" dirty="0"/>
          </a:p>
          <a:p>
            <a:pPr lvl="1"/>
            <a:r>
              <a:rPr lang="en-GB" dirty="0"/>
              <a:t>Initial Data Exploration:</a:t>
            </a:r>
          </a:p>
          <a:p>
            <a:r>
              <a:rPr lang="en-GB" dirty="0"/>
              <a:t>Using the .</a:t>
            </a:r>
            <a:r>
              <a:rPr lang="en-GB" dirty="0" err="1"/>
              <a:t>value_counts</a:t>
            </a:r>
            <a:r>
              <a:rPr lang="en-GB" dirty="0"/>
              <a:t>() method to determine the following:</a:t>
            </a:r>
          </a:p>
          <a:p>
            <a:pPr lvl="1"/>
            <a:r>
              <a:rPr lang="en-GB" dirty="0"/>
              <a:t>Number of launches on each site</a:t>
            </a:r>
          </a:p>
          <a:p>
            <a:pPr lvl="1"/>
            <a:r>
              <a:rPr lang="en-GB" dirty="0"/>
              <a:t>Number and occurrence of each orbit</a:t>
            </a:r>
          </a:p>
          <a:p>
            <a:pPr lvl="1"/>
            <a:r>
              <a:rPr lang="en-GB" dirty="0"/>
              <a:t>Number and occurrence of landing outcome per orbit type</a:t>
            </a:r>
          </a:p>
          <a:p>
            <a:endParaRPr lang="en-GB" dirty="0"/>
          </a:p>
          <a:p>
            <a:endParaRPr lang="en-GB" dirty="0"/>
          </a:p>
          <a:p>
            <a:endParaRPr lang="en-GB" dirty="0"/>
          </a:p>
          <a:p>
            <a:endParaRPr lang="en-GB" dirty="0"/>
          </a:p>
          <a:p>
            <a:endParaRPr lang="en-GB" dirty="0"/>
          </a:p>
          <a:p>
            <a:endParaRPr lang="en-GB" dirty="0"/>
          </a:p>
          <a:p>
            <a:endParaRPr lang="en-GB" dirty="0"/>
          </a:p>
          <a:p>
            <a:pPr lvl="2"/>
            <a:endParaRPr lang="en-GB" dirty="0"/>
          </a:p>
        </p:txBody>
      </p:sp>
      <p:pic>
        <p:nvPicPr>
          <p:cNvPr id="4" name="Picture 5">
            <a:extLst>
              <a:ext uri="{FF2B5EF4-FFF2-40B4-BE49-F238E27FC236}">
                <a16:creationId xmlns:a16="http://schemas.microsoft.com/office/drawing/2014/main" xmlns="" id="{A6EACE13-983B-4AA9-AF1D-0A7DDB3CF7DE}"/>
              </a:ext>
            </a:extLst>
          </p:cNvPr>
          <p:cNvPicPr>
            <a:picLocks noChangeAspect="1"/>
          </p:cNvPicPr>
          <p:nvPr/>
        </p:nvPicPr>
        <p:blipFill rotWithShape="1">
          <a:blip r:embed="rId2"/>
          <a:srcRect l="9729" t="12200" r="13202" b="4851"/>
          <a:stretch/>
        </p:blipFill>
        <p:spPr>
          <a:xfrm>
            <a:off x="551383" y="2852936"/>
            <a:ext cx="2480185"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xmlns=""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10">
            <a:extLst>
              <a:ext uri="{FF2B5EF4-FFF2-40B4-BE49-F238E27FC236}">
                <a16:creationId xmlns:a16="http://schemas.microsoft.com/office/drawing/2014/main" xmlns="" id="{E6D63F86-D0FD-4554-B688-B52D6F26C5F5}"/>
              </a:ext>
            </a:extLst>
          </p:cNvPr>
          <p:cNvPicPr>
            <a:picLocks noChangeAspect="1"/>
          </p:cNvPicPr>
          <p:nvPr/>
        </p:nvPicPr>
        <p:blipFill>
          <a:blip r:embed="rId4"/>
          <a:stretch>
            <a:fillRect/>
          </a:stretch>
        </p:blipFill>
        <p:spPr>
          <a:xfrm>
            <a:off x="8076070" y="1790816"/>
            <a:ext cx="2822210"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12">
            <a:extLst>
              <a:ext uri="{FF2B5EF4-FFF2-40B4-BE49-F238E27FC236}">
                <a16:creationId xmlns:a16="http://schemas.microsoft.com/office/drawing/2014/main" xmlns="" id="{B7FA7808-D5FF-4F87-9A51-4A6DD912A9E0}"/>
              </a:ext>
            </a:extLst>
          </p:cNvPr>
          <p:cNvPicPr>
            <a:picLocks noChangeAspect="1"/>
          </p:cNvPicPr>
          <p:nvPr/>
        </p:nvPicPr>
        <p:blipFill>
          <a:blip r:embed="rId5"/>
          <a:stretch>
            <a:fillRect/>
          </a:stretch>
        </p:blipFill>
        <p:spPr>
          <a:xfrm>
            <a:off x="7981808"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 name="Oval 35">
            <a:extLst>
              <a:ext uri="{FF2B5EF4-FFF2-40B4-BE49-F238E27FC236}">
                <a16:creationId xmlns:a16="http://schemas.microsoft.com/office/drawing/2014/main" xmlns="" id="{E4E524EA-EA80-4A0C-9D92-2380D4F9BC81}"/>
              </a:ext>
            </a:extLst>
          </p:cNvPr>
          <p:cNvSpPr/>
          <p:nvPr/>
        </p:nvSpPr>
        <p:spPr>
          <a:xfrm>
            <a:off x="7824193" y="188642"/>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 name="Oval 36">
            <a:extLst>
              <a:ext uri="{FF2B5EF4-FFF2-40B4-BE49-F238E27FC236}">
                <a16:creationId xmlns:a16="http://schemas.microsoft.com/office/drawing/2014/main" xmlns="" id="{16529085-605B-4B27-AD4D-35152471B00E}"/>
              </a:ext>
            </a:extLst>
          </p:cNvPr>
          <p:cNvSpPr/>
          <p:nvPr/>
        </p:nvSpPr>
        <p:spPr>
          <a:xfrm>
            <a:off x="7918455" y="1622217"/>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 name="Oval 37">
            <a:extLst>
              <a:ext uri="{FF2B5EF4-FFF2-40B4-BE49-F238E27FC236}">
                <a16:creationId xmlns:a16="http://schemas.microsoft.com/office/drawing/2014/main" xmlns="" id="{5C3E9F6F-F3FA-4E61-BD97-9A24F8205556}"/>
              </a:ext>
            </a:extLst>
          </p:cNvPr>
          <p:cNvSpPr/>
          <p:nvPr/>
        </p:nvSpPr>
        <p:spPr>
          <a:xfrm>
            <a:off x="7824193" y="4432457"/>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Tree>
    <p:extLst>
      <p:ext uri="{BB962C8B-B14F-4D97-AF65-F5344CB8AC3E}">
        <p14:creationId xmlns:p14="http://schemas.microsoft.com/office/powerpoint/2010/main" val="3471528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0107FA66-646B-42C0-A453-9C2949F7188C}"/>
              </a:ext>
            </a:extLst>
          </p:cNvPr>
          <p:cNvSpPr txBox="1">
            <a:spLocks/>
          </p:cNvSpPr>
          <p:nvPr/>
        </p:nvSpPr>
        <p:spPr>
          <a:xfrm>
            <a:off x="404813" y="545254"/>
            <a:ext cx="10947772" cy="360099"/>
          </a:xfrm>
          <a:prstGeom prst="rect">
            <a:avLst/>
          </a:prstGeom>
        </p:spPr>
        <p:txBody>
          <a:bodyPr vert="horz" lIns="0" tIns="0" rIns="0" bIns="0" rtlCol="0" anchor="b">
            <a:noAutofit/>
          </a:bodyPr>
          <a:lstStyle>
            <a:lvl1pPr marR="0" indent="0" fontAlgn="auto">
              <a:lnSpc>
                <a:spcPct val="90000"/>
              </a:lnSpc>
              <a:spcBef>
                <a:spcPct val="0"/>
              </a:spcBef>
              <a:spcAft>
                <a:spcPts val="0"/>
              </a:spcAft>
              <a:buClrTx/>
              <a:buSzTx/>
              <a:buFontTx/>
              <a:buNone/>
              <a:tabLst/>
              <a:defRPr kumimoji="0" lang="en-US" sz="2600" b="0" i="0" u="none" strike="noStrike" cap="all" spc="0" normalizeH="0" baseline="0" noProof="0">
                <a:ln>
                  <a:noFill/>
                </a:ln>
                <a:solidFill>
                  <a:schemeClr val="bg1"/>
                </a:solidFill>
                <a:effectLst/>
                <a:uLnTx/>
                <a:uFillTx/>
                <a:latin typeface="+mj-lt"/>
                <a:ea typeface="+mj-ea"/>
                <a:cs typeface="+mj-cs"/>
              </a:defRPr>
            </a:lvl1pPr>
          </a:lstStyle>
          <a:p>
            <a:r>
              <a:rPr lang="en-GB" dirty="0"/>
              <a:t>DATA MANIPULATION/WRANGLING – PANDAS</a:t>
            </a:r>
          </a:p>
        </p:txBody>
      </p:sp>
      <p:pic>
        <p:nvPicPr>
          <p:cNvPr id="5" name="Picture 14">
            <a:extLst>
              <a:ext uri="{FF2B5EF4-FFF2-40B4-BE49-F238E27FC236}">
                <a16:creationId xmlns:a16="http://schemas.microsoft.com/office/drawing/2014/main" xmlns=""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6" name="Picture 16">
            <a:extLst>
              <a:ext uri="{FF2B5EF4-FFF2-40B4-BE49-F238E27FC236}">
                <a16:creationId xmlns:a16="http://schemas.microsoft.com/office/drawing/2014/main" xmlns=""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7" name="Picture 19">
            <a:extLst>
              <a:ext uri="{FF2B5EF4-FFF2-40B4-BE49-F238E27FC236}">
                <a16:creationId xmlns:a16="http://schemas.microsoft.com/office/drawing/2014/main" xmlns="" id="{5175496B-53CE-4EE1-83CF-AF3B8527CAE8}"/>
              </a:ext>
            </a:extLst>
          </p:cNvPr>
          <p:cNvPicPr>
            <a:picLocks noChangeAspect="1"/>
          </p:cNvPicPr>
          <p:nvPr/>
        </p:nvPicPr>
        <p:blipFill>
          <a:blip r:embed="rId4"/>
          <a:stretch>
            <a:fillRect/>
          </a:stretch>
        </p:blipFill>
        <p:spPr>
          <a:xfrm>
            <a:off x="9029549" y="5143774"/>
            <a:ext cx="1800201"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8" name="Picture 23">
            <a:extLst>
              <a:ext uri="{FF2B5EF4-FFF2-40B4-BE49-F238E27FC236}">
                <a16:creationId xmlns:a16="http://schemas.microsoft.com/office/drawing/2014/main" xmlns=""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9" name="Oval 28">
            <a:extLst>
              <a:ext uri="{FF2B5EF4-FFF2-40B4-BE49-F238E27FC236}">
                <a16:creationId xmlns:a16="http://schemas.microsoft.com/office/drawing/2014/main" xmlns="" id="{1DF1107F-F74A-4304-8DE6-93916235A5B1}"/>
              </a:ext>
            </a:extLst>
          </p:cNvPr>
          <p:cNvSpPr/>
          <p:nvPr/>
        </p:nvSpPr>
        <p:spPr>
          <a:xfrm>
            <a:off x="7742008" y="1412778"/>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0" name="Oval 29">
            <a:extLst>
              <a:ext uri="{FF2B5EF4-FFF2-40B4-BE49-F238E27FC236}">
                <a16:creationId xmlns:a16="http://schemas.microsoft.com/office/drawing/2014/main" xmlns="" id="{66093CA5-2EC8-4B34-A1C8-F0C4091F6EE7}"/>
              </a:ext>
            </a:extLst>
          </p:cNvPr>
          <p:cNvSpPr/>
          <p:nvPr/>
        </p:nvSpPr>
        <p:spPr>
          <a:xfrm>
            <a:off x="8451680" y="2632948"/>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1" name="Oval 30">
            <a:extLst>
              <a:ext uri="{FF2B5EF4-FFF2-40B4-BE49-F238E27FC236}">
                <a16:creationId xmlns:a16="http://schemas.microsoft.com/office/drawing/2014/main" xmlns="" id="{E02402AA-948A-4B29-B94D-F54509BA10EA}"/>
              </a:ext>
            </a:extLst>
          </p:cNvPr>
          <p:cNvSpPr/>
          <p:nvPr/>
        </p:nvSpPr>
        <p:spPr>
          <a:xfrm>
            <a:off x="8855275" y="4919407"/>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2" name="Oval 31">
            <a:extLst>
              <a:ext uri="{FF2B5EF4-FFF2-40B4-BE49-F238E27FC236}">
                <a16:creationId xmlns:a16="http://schemas.microsoft.com/office/drawing/2014/main" xmlns="" id="{FCE79089-D131-4132-9A95-62FAEED47BA8}"/>
              </a:ext>
            </a:extLst>
          </p:cNvPr>
          <p:cNvSpPr/>
          <p:nvPr/>
        </p:nvSpPr>
        <p:spPr>
          <a:xfrm>
            <a:off x="8028974" y="557386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13" name="Text Placeholder 2">
            <a:extLst>
              <a:ext uri="{FF2B5EF4-FFF2-40B4-BE49-F238E27FC236}">
                <a16:creationId xmlns:a16="http://schemas.microsoft.com/office/drawing/2014/main" xmlns="" id="{E6EB4016-53BF-47E2-8C18-4CAA9DE4C1F2}"/>
              </a:ext>
            </a:extLst>
          </p:cNvPr>
          <p:cNvSpPr txBox="1">
            <a:spLocks/>
          </p:cNvSpPr>
          <p:nvPr/>
        </p:nvSpPr>
        <p:spPr>
          <a:xfrm>
            <a:off x="312759" y="1475244"/>
            <a:ext cx="7419378" cy="4951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0">
              <a:buFont typeface="Wingdings" panose="05000000000000000000" pitchFamily="2" charset="2"/>
              <a:buNone/>
            </a:pPr>
            <a:r>
              <a:rPr lang="en-GB" sz="1600" dirty="0" smtClean="0">
                <a:solidFill>
                  <a:schemeClr val="bg1"/>
                </a:solidFill>
              </a:rPr>
              <a:t>Context:</a:t>
            </a:r>
          </a:p>
          <a:p>
            <a:pPr marL="342900" indent="-342900">
              <a:buFont typeface="Arial" panose="020B0604020202020204" pitchFamily="34" charset="0"/>
              <a:buChar char="•"/>
            </a:pPr>
            <a:r>
              <a:rPr lang="en-GB" sz="1400" dirty="0" smtClean="0">
                <a:solidFill>
                  <a:schemeClr val="bg1"/>
                </a:solidFill>
              </a:rPr>
              <a:t>The landing outcome is shown in the </a:t>
            </a:r>
            <a:r>
              <a:rPr lang="en-GB" sz="1400" dirty="0" smtClean="0">
                <a:solidFill>
                  <a:schemeClr val="bg1"/>
                </a:solidFill>
                <a:latin typeface="Consolas" panose="020B0609020204030204" pitchFamily="49" charset="0"/>
              </a:rPr>
              <a:t>Outcome</a:t>
            </a:r>
            <a:r>
              <a:rPr lang="en-GB" sz="1400" dirty="0" smtClean="0">
                <a:solidFill>
                  <a:schemeClr val="bg1"/>
                </a:solidFill>
              </a:rPr>
              <a:t> column:</a:t>
            </a:r>
          </a:p>
          <a:p>
            <a:pPr marL="520700" lvl="1" indent="-342900"/>
            <a:r>
              <a:rPr lang="en-GB" sz="1200" dirty="0" smtClean="0">
                <a:solidFill>
                  <a:schemeClr val="bg1"/>
                </a:solidFill>
                <a:latin typeface="Consolas" panose="020B0609020204030204" pitchFamily="49" charset="0"/>
              </a:rPr>
              <a:t>True Ocean </a:t>
            </a:r>
            <a:r>
              <a:rPr lang="en-GB" sz="1200" dirty="0" smtClean="0">
                <a:solidFill>
                  <a:schemeClr val="bg1"/>
                </a:solidFill>
              </a:rPr>
              <a:t>–  the mission outcome was successfully  landed to a specific region of the ocean </a:t>
            </a:r>
          </a:p>
          <a:p>
            <a:pPr marL="520700" lvl="1" indent="-342900"/>
            <a:r>
              <a:rPr lang="en-GB" sz="1200" dirty="0" smtClean="0">
                <a:solidFill>
                  <a:schemeClr val="bg1"/>
                </a:solidFill>
                <a:latin typeface="Consolas" panose="020B0609020204030204" pitchFamily="49" charset="0"/>
              </a:rPr>
              <a:t>False Ocean </a:t>
            </a:r>
            <a:r>
              <a:rPr lang="en-GB" sz="1200" dirty="0" smtClean="0">
                <a:solidFill>
                  <a:schemeClr val="bg1"/>
                </a:solidFill>
              </a:rPr>
              <a:t>– the mission outcome was unsuccessfully landed to a specific region of the ocean. </a:t>
            </a:r>
          </a:p>
          <a:p>
            <a:pPr marL="520700" lvl="1" indent="-342900"/>
            <a:r>
              <a:rPr lang="en-GB" sz="1200" dirty="0" smtClean="0">
                <a:solidFill>
                  <a:schemeClr val="bg1"/>
                </a:solidFill>
                <a:latin typeface="Consolas" panose="020B0609020204030204" pitchFamily="49" charset="0"/>
              </a:rPr>
              <a:t>True RTLS </a:t>
            </a:r>
            <a:r>
              <a:rPr lang="en-GB" sz="1200" dirty="0" smtClean="0">
                <a:solidFill>
                  <a:schemeClr val="bg1"/>
                </a:solidFill>
              </a:rPr>
              <a:t>–  the mission outcome was successfully  landed to a ground pad</a:t>
            </a:r>
          </a:p>
          <a:p>
            <a:pPr marL="520700" lvl="1" indent="-342900"/>
            <a:r>
              <a:rPr lang="en-GB" sz="1200" dirty="0" smtClean="0">
                <a:solidFill>
                  <a:schemeClr val="bg1"/>
                </a:solidFill>
                <a:latin typeface="Consolas" panose="020B0609020204030204" pitchFamily="49" charset="0"/>
              </a:rPr>
              <a:t>False RTLS </a:t>
            </a:r>
            <a:r>
              <a:rPr lang="en-GB" sz="1200" dirty="0" smtClean="0">
                <a:solidFill>
                  <a:schemeClr val="bg1"/>
                </a:solidFill>
              </a:rPr>
              <a:t>– the mission outcome was unsuccessfully landed to a ground pad.</a:t>
            </a:r>
          </a:p>
          <a:p>
            <a:pPr marL="520700" lvl="1" indent="-342900"/>
            <a:r>
              <a:rPr lang="en-GB" sz="1200" dirty="0" smtClean="0">
                <a:solidFill>
                  <a:schemeClr val="bg1"/>
                </a:solidFill>
                <a:latin typeface="Consolas" panose="020B0609020204030204" pitchFamily="49" charset="0"/>
              </a:rPr>
              <a:t>True ASDS </a:t>
            </a:r>
            <a:r>
              <a:rPr lang="en-GB" sz="1200" dirty="0" smtClean="0">
                <a:solidFill>
                  <a:schemeClr val="bg1"/>
                </a:solidFill>
              </a:rPr>
              <a:t>– the mission outcome was successfully  landed to a drone ship</a:t>
            </a:r>
          </a:p>
          <a:p>
            <a:pPr marL="520700" lvl="1" indent="-342900"/>
            <a:r>
              <a:rPr lang="en-GB" sz="1200" dirty="0" smtClean="0">
                <a:solidFill>
                  <a:schemeClr val="bg1"/>
                </a:solidFill>
                <a:latin typeface="Consolas" panose="020B0609020204030204" pitchFamily="49" charset="0"/>
              </a:rPr>
              <a:t>False ASDS</a:t>
            </a:r>
            <a:r>
              <a:rPr lang="en-GB" sz="1200" dirty="0" smtClean="0">
                <a:solidFill>
                  <a:schemeClr val="bg1"/>
                </a:solidFill>
              </a:rPr>
              <a:t> – the mission outcome was unsuccessfully landed to a drone ship. </a:t>
            </a:r>
          </a:p>
          <a:p>
            <a:pPr marL="520700" lvl="1" indent="-342900"/>
            <a:r>
              <a:rPr lang="en-GB" sz="1200" dirty="0" smtClean="0">
                <a:solidFill>
                  <a:schemeClr val="bg1"/>
                </a:solidFill>
                <a:latin typeface="Consolas" panose="020B0609020204030204" pitchFamily="49" charset="0"/>
              </a:rPr>
              <a:t>None ASDS </a:t>
            </a:r>
            <a:r>
              <a:rPr lang="en-GB" sz="1200" dirty="0" smtClean="0">
                <a:solidFill>
                  <a:schemeClr val="bg1"/>
                </a:solidFill>
              </a:rPr>
              <a:t>and </a:t>
            </a:r>
            <a:r>
              <a:rPr lang="en-GB" sz="1200" dirty="0" smtClean="0">
                <a:solidFill>
                  <a:schemeClr val="bg1"/>
                </a:solidFill>
                <a:latin typeface="Consolas" panose="020B0609020204030204" pitchFamily="49" charset="0"/>
              </a:rPr>
              <a:t>None </a:t>
            </a:r>
            <a:r>
              <a:rPr lang="en-GB" sz="1200" dirty="0" err="1" smtClean="0">
                <a:solidFill>
                  <a:schemeClr val="bg1"/>
                </a:solidFill>
                <a:latin typeface="Consolas" panose="020B0609020204030204" pitchFamily="49" charset="0"/>
              </a:rPr>
              <a:t>None</a:t>
            </a:r>
            <a:r>
              <a:rPr lang="en-GB" sz="1200" dirty="0" smtClean="0">
                <a:solidFill>
                  <a:schemeClr val="bg1"/>
                </a:solidFill>
                <a:latin typeface="Consolas" panose="020B0609020204030204" pitchFamily="49" charset="0"/>
              </a:rPr>
              <a:t> </a:t>
            </a:r>
            <a:r>
              <a:rPr lang="en-GB" sz="1200" dirty="0" smtClean="0">
                <a:solidFill>
                  <a:schemeClr val="bg1"/>
                </a:solidFill>
              </a:rPr>
              <a:t>– these represent a failure to land.</a:t>
            </a:r>
          </a:p>
          <a:p>
            <a:pPr marL="520700" lvl="1" indent="-342900"/>
            <a:endParaRPr lang="en-GB" sz="1200" dirty="0" smtClean="0">
              <a:solidFill>
                <a:schemeClr val="bg1"/>
              </a:solidFill>
            </a:endParaRPr>
          </a:p>
          <a:p>
            <a:pPr lvl="1" indent="0">
              <a:buFont typeface="Wingdings" panose="05000000000000000000" pitchFamily="2" charset="2"/>
              <a:buNone/>
            </a:pPr>
            <a:r>
              <a:rPr lang="en-GB" sz="1600" dirty="0" smtClean="0">
                <a:solidFill>
                  <a:schemeClr val="bg1"/>
                </a:solidFill>
              </a:rPr>
              <a:t>Data Wrangling:</a:t>
            </a:r>
          </a:p>
          <a:p>
            <a:pPr marL="285750" indent="-285750">
              <a:buFont typeface="Arial" panose="020B0604020202020204" pitchFamily="34" charset="0"/>
              <a:buChar char="•"/>
            </a:pPr>
            <a:r>
              <a:rPr lang="en-GB" sz="1400" dirty="0" smtClean="0">
                <a:solidFill>
                  <a:schemeClr val="bg1"/>
                </a:solidFill>
              </a:rPr>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smtClean="0">
                <a:solidFill>
                  <a:schemeClr val="bg1"/>
                </a:solidFill>
              </a:rPr>
              <a:t>This is done by:</a:t>
            </a:r>
          </a:p>
          <a:p>
            <a:pPr marL="463550" lvl="1" indent="-285750">
              <a:buFont typeface="+mj-lt"/>
              <a:buAutoNum type="arabicPeriod"/>
            </a:pPr>
            <a:r>
              <a:rPr lang="en-GB" sz="1200" dirty="0" smtClean="0">
                <a:solidFill>
                  <a:schemeClr val="bg1"/>
                </a:solidFill>
              </a:rPr>
              <a:t>Defining a set of unsuccessful (bad) outcomes, </a:t>
            </a:r>
            <a:r>
              <a:rPr lang="en-GB" sz="1200" dirty="0" err="1" smtClean="0">
                <a:solidFill>
                  <a:schemeClr val="bg1"/>
                </a:solidFill>
                <a:latin typeface="Consolas" panose="020B0609020204030204" pitchFamily="49" charset="0"/>
              </a:rPr>
              <a:t>bad_outcome</a:t>
            </a:r>
            <a:endParaRPr lang="en-GB" sz="1200" dirty="0" smtClean="0">
              <a:solidFill>
                <a:schemeClr val="bg1"/>
              </a:solidFill>
              <a:latin typeface="Consolas" panose="020B0609020204030204" pitchFamily="49" charset="0"/>
            </a:endParaRPr>
          </a:p>
          <a:p>
            <a:pPr marL="463550" lvl="1" indent="-285750">
              <a:buFont typeface="+mj-lt"/>
              <a:buAutoNum type="arabicPeriod"/>
            </a:pPr>
            <a:r>
              <a:rPr lang="en-GB" sz="1200" dirty="0" smtClean="0">
                <a:solidFill>
                  <a:schemeClr val="bg1"/>
                </a:solidFill>
              </a:rPr>
              <a:t>Creating a list, </a:t>
            </a:r>
            <a:r>
              <a:rPr lang="en-GB" sz="1200" dirty="0" err="1" smtClean="0">
                <a:solidFill>
                  <a:schemeClr val="bg1"/>
                </a:solidFill>
                <a:latin typeface="Consolas" panose="020B0609020204030204" pitchFamily="49" charset="0"/>
              </a:rPr>
              <a:t>landing_class</a:t>
            </a:r>
            <a:r>
              <a:rPr lang="en-GB" sz="1200" dirty="0" smtClean="0">
                <a:solidFill>
                  <a:schemeClr val="bg1"/>
                </a:solidFill>
              </a:rPr>
              <a:t>, where the element is 0 if the corresponding  row  in  </a:t>
            </a:r>
            <a:r>
              <a:rPr lang="en-GB" sz="1200" dirty="0" smtClean="0">
                <a:solidFill>
                  <a:schemeClr val="bg1"/>
                </a:solidFill>
                <a:latin typeface="Consolas" panose="020B0609020204030204" pitchFamily="49" charset="0"/>
              </a:rPr>
              <a:t>Outcome </a:t>
            </a:r>
            <a:r>
              <a:rPr lang="en-GB" sz="1200" dirty="0" smtClean="0">
                <a:solidFill>
                  <a:schemeClr val="bg1"/>
                </a:solidFill>
              </a:rPr>
              <a:t>is in the set </a:t>
            </a:r>
            <a:r>
              <a:rPr lang="en-GB" sz="1200" dirty="0" err="1" smtClean="0">
                <a:solidFill>
                  <a:schemeClr val="bg1"/>
                </a:solidFill>
                <a:latin typeface="Consolas" panose="020B0609020204030204" pitchFamily="49" charset="0"/>
              </a:rPr>
              <a:t>bad_outcome</a:t>
            </a:r>
            <a:r>
              <a:rPr lang="en-GB" sz="1200" dirty="0" smtClean="0">
                <a:solidFill>
                  <a:schemeClr val="bg1"/>
                </a:solidFill>
              </a:rPr>
              <a:t>, otherwise, it’s 1. </a:t>
            </a:r>
          </a:p>
          <a:p>
            <a:pPr marL="463550" lvl="1" indent="-285750">
              <a:buFont typeface="+mj-lt"/>
              <a:buAutoNum type="arabicPeriod"/>
            </a:pPr>
            <a:r>
              <a:rPr lang="en-GB" sz="1200" dirty="0" smtClean="0">
                <a:solidFill>
                  <a:schemeClr val="bg1"/>
                </a:solidFill>
              </a:rPr>
              <a:t>Create a </a:t>
            </a:r>
            <a:r>
              <a:rPr lang="en-GB" sz="1200" dirty="0" smtClean="0">
                <a:solidFill>
                  <a:schemeClr val="bg1"/>
                </a:solidFill>
                <a:latin typeface="Consolas" panose="020B0609020204030204" pitchFamily="49" charset="0"/>
              </a:rPr>
              <a:t>Class</a:t>
            </a:r>
            <a:r>
              <a:rPr lang="en-GB" sz="1200" dirty="0" smtClean="0">
                <a:solidFill>
                  <a:schemeClr val="bg1"/>
                </a:solidFill>
              </a:rPr>
              <a:t> column that  contains the values from the list </a:t>
            </a:r>
            <a:r>
              <a:rPr lang="en-GB" sz="1200" dirty="0" err="1" smtClean="0">
                <a:solidFill>
                  <a:schemeClr val="bg1"/>
                </a:solidFill>
                <a:latin typeface="Consolas" panose="020B0609020204030204" pitchFamily="49" charset="0"/>
              </a:rPr>
              <a:t>landing_class</a:t>
            </a:r>
            <a:r>
              <a:rPr lang="en-GB" sz="1200" dirty="0" smtClean="0">
                <a:solidFill>
                  <a:schemeClr val="bg1"/>
                </a:solidFill>
                <a:latin typeface="Consolas" panose="020B0609020204030204" pitchFamily="49" charset="0"/>
              </a:rPr>
              <a:t> </a:t>
            </a:r>
          </a:p>
          <a:p>
            <a:pPr marL="463550" lvl="1" indent="-285750">
              <a:buFont typeface="+mj-lt"/>
              <a:buAutoNum type="arabicPeriod"/>
            </a:pPr>
            <a:r>
              <a:rPr lang="en-GB" sz="1200" dirty="0" smtClean="0">
                <a:solidFill>
                  <a:schemeClr val="bg1"/>
                </a:solidFill>
              </a:rPr>
              <a:t>Export the </a:t>
            </a:r>
            <a:r>
              <a:rPr lang="en-GB" sz="1200" dirty="0" err="1" smtClean="0">
                <a:solidFill>
                  <a:schemeClr val="bg1"/>
                </a:solidFill>
              </a:rPr>
              <a:t>DataFrame</a:t>
            </a:r>
            <a:r>
              <a:rPr lang="en-GB" sz="1200" dirty="0" smtClean="0">
                <a:solidFill>
                  <a:schemeClr val="bg1"/>
                </a:solidFill>
              </a:rPr>
              <a:t> as a .</a:t>
            </a:r>
            <a:r>
              <a:rPr lang="en-GB" sz="1200" dirty="0" err="1" smtClean="0">
                <a:solidFill>
                  <a:schemeClr val="bg1"/>
                </a:solidFill>
              </a:rPr>
              <a:t>csv</a:t>
            </a:r>
            <a:r>
              <a:rPr lang="en-GB" sz="1200" dirty="0" smtClean="0">
                <a:solidFill>
                  <a:schemeClr val="bg1"/>
                </a:solidFill>
              </a:rPr>
              <a:t> file.</a:t>
            </a:r>
            <a:endParaRPr lang="en-GB" sz="1200" dirty="0">
              <a:solidFill>
                <a:schemeClr val="bg1"/>
              </a:solidFill>
            </a:endParaRPr>
          </a:p>
        </p:txBody>
      </p:sp>
    </p:spTree>
    <p:extLst>
      <p:ext uri="{BB962C8B-B14F-4D97-AF65-F5344CB8AC3E}">
        <p14:creationId xmlns:p14="http://schemas.microsoft.com/office/powerpoint/2010/main" val="34715284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xmlns=""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65F6DA-EDFD-4C3F-B2EB-EDE359E124E2}">
  <ds:schemaRef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31fa4da7-ec37-47f4-9a31-fa58fa1a2f22"/>
    <ds:schemaRef ds:uri="http://purl.org/dc/elements/1.1/"/>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31166</TotalTime>
  <Words>3369</Words>
  <Application>Microsoft Office PowerPoint</Application>
  <PresentationFormat>Personnalisé</PresentationFormat>
  <Paragraphs>490</Paragraphs>
  <Slides>48</Slides>
  <Notes>1</Notes>
  <HiddenSlides>0</HiddenSlides>
  <MMClips>0</MMClips>
  <ScaleCrop>false</ScaleCrop>
  <HeadingPairs>
    <vt:vector size="4" baseType="variant">
      <vt:variant>
        <vt:lpstr>Thème</vt:lpstr>
      </vt:variant>
      <vt:variant>
        <vt:i4>1</vt:i4>
      </vt:variant>
      <vt:variant>
        <vt:lpstr>Titres des diapositives</vt:lpstr>
      </vt:variant>
      <vt:variant>
        <vt:i4>48</vt:i4>
      </vt:variant>
    </vt:vector>
  </HeadingPairs>
  <TitlesOfParts>
    <vt:vector size="49" baseType="lpstr">
      <vt:lpstr>Capgemini2021</vt:lpstr>
      <vt:lpstr>IBM Data Science Capstone Project</vt:lpstr>
      <vt:lpstr>Présentation PowerPoint</vt:lpstr>
      <vt:lpstr>Présentation PowerPoint</vt:lpstr>
      <vt:lpstr>METHODOLOGY SUMMARY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results </vt:lpstr>
      <vt:lpstr>EDA - WITH VISUALIZATION</vt:lpstr>
      <vt:lpstr>Présentation PowerPoint</vt:lpstr>
      <vt:lpstr>Présentation PowerPoint</vt:lpstr>
      <vt:lpstr>Présentation PowerPoint</vt:lpstr>
      <vt:lpstr>Présentation PowerPoint</vt:lpstr>
      <vt:lpstr>Présentation PowerPoint</vt:lpstr>
      <vt:lpstr>Présentation PowerPoint</vt:lpstr>
      <vt:lpstr>EDA - WITH SQL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LAUNCH SITES PROXIMITY ANALYSIS – FOLIUM INTERACTIVE MAP</vt:lpstr>
      <vt:lpstr>Présentation PowerPoint</vt:lpstr>
      <vt:lpstr>Présentation PowerPoint</vt:lpstr>
      <vt:lpstr>Présentation PowerPoint</vt:lpstr>
      <vt:lpstr>interactive dashboard  - Plotly Dash</vt:lpstr>
      <vt:lpstr>Présentation PowerPoint</vt:lpstr>
      <vt:lpstr>Présentation PowerPoint</vt:lpstr>
      <vt:lpstr>Présentation PowerPoint</vt:lpstr>
      <vt:lpstr>PREDICTIVE ANALYSIS - CLASSIFICATION</vt:lpstr>
      <vt:lpstr>Présentation PowerPoint</vt:lpstr>
      <vt:lpstr>Présentation PowerPoint</vt:lpstr>
      <vt:lpstr>CONCLUSIONS</vt:lpstr>
      <vt:lpstr>Présentation PowerPoint</vt:lpstr>
      <vt:lpstr>Présentation PowerPoint</vt:lpstr>
      <vt:lpstr>Présentation PowerPoint</vt:lpstr>
    </vt:vector>
  </TitlesOfParts>
  <Company>Capgemini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bmk mohammed</cp:lastModifiedBy>
  <cp:revision>81</cp:revision>
  <cp:lastPrinted>2022-05-16T13:34:39Z</cp:lastPrinted>
  <dcterms:created xsi:type="dcterms:W3CDTF">2022-01-15T17:28:45Z</dcterms:created>
  <dcterms:modified xsi:type="dcterms:W3CDTF">2022-05-16T13:37:48Z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